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EC1"/>
    <a:srgbClr val="BC0F8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8"/>
    <p:restoredTop sz="94690"/>
  </p:normalViewPr>
  <p:slideViewPr>
    <p:cSldViewPr snapToGrid="0" snapToObjects="1">
      <p:cViewPr varScale="1">
        <p:scale>
          <a:sx n="79" d="100"/>
          <a:sy n="79" d="100"/>
        </p:scale>
        <p:origin x="22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75A02FB-1DAF-0B42-ABF9-A8CED7A93F6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335503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5A02FB-1DAF-0B42-ABF9-A8CED7A93F6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71175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5A02FB-1DAF-0B42-ABF9-A8CED7A93F6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21099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5A02FB-1DAF-0B42-ABF9-A8CED7A93F6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337460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5A02FB-1DAF-0B42-ABF9-A8CED7A93F69}"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246257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75A02FB-1DAF-0B42-ABF9-A8CED7A93F6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171572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75A02FB-1DAF-0B42-ABF9-A8CED7A93F69}"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27215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75A02FB-1DAF-0B42-ABF9-A8CED7A93F69}"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87183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A02FB-1DAF-0B42-ABF9-A8CED7A93F69}"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358404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75A02FB-1DAF-0B42-ABF9-A8CED7A93F6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350733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275A02FB-1DAF-0B42-ABF9-A8CED7A93F69}"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FCB66-9900-2D47-8DD8-756BA2FF0C4E}" type="slidenum">
              <a:rPr lang="en-US" smtClean="0"/>
              <a:t>‹#›</a:t>
            </a:fld>
            <a:endParaRPr lang="en-US"/>
          </a:p>
        </p:txBody>
      </p:sp>
    </p:spTree>
    <p:extLst>
      <p:ext uri="{BB962C8B-B14F-4D97-AF65-F5344CB8AC3E}">
        <p14:creationId xmlns:p14="http://schemas.microsoft.com/office/powerpoint/2010/main" val="27304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75A02FB-1DAF-0B42-ABF9-A8CED7A93F69}" type="datetimeFigureOut">
              <a:rPr lang="en-US" smtClean="0"/>
              <a:t>4/25/2022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1CFCB66-9900-2D47-8DD8-756BA2FF0C4E}" type="slidenum">
              <a:rPr lang="en-US" smtClean="0"/>
              <a:t>‹#›</a:t>
            </a:fld>
            <a:endParaRPr lang="en-US"/>
          </a:p>
        </p:txBody>
      </p:sp>
    </p:spTree>
    <p:extLst>
      <p:ext uri="{BB962C8B-B14F-4D97-AF65-F5344CB8AC3E}">
        <p14:creationId xmlns:p14="http://schemas.microsoft.com/office/powerpoint/2010/main" val="3095518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hee.nhs.uk/our-work/supporting-doctors-returning-training-after-time-ou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A4906E1-2A20-2F46-8337-DA9FB5EBFB70}"/>
              </a:ext>
            </a:extLst>
          </p:cNvPr>
          <p:cNvSpPr/>
          <p:nvPr/>
        </p:nvSpPr>
        <p:spPr>
          <a:xfrm>
            <a:off x="102453" y="2377268"/>
            <a:ext cx="1358461" cy="6762547"/>
          </a:xfrm>
          <a:prstGeom prst="rect">
            <a:avLst/>
          </a:prstGeom>
          <a:solidFill>
            <a:srgbClr val="2A7EC1">
              <a:alpha val="1975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Shape, rectangle&#10;&#10;Description automatically generated">
            <a:extLst>
              <a:ext uri="{FF2B5EF4-FFF2-40B4-BE49-F238E27FC236}">
                <a16:creationId xmlns:a16="http://schemas.microsoft.com/office/drawing/2014/main" id="{684B354F-EFC7-6248-80CB-F04BFC984222}"/>
              </a:ext>
            </a:extLst>
          </p:cNvPr>
          <p:cNvPicPr>
            <a:picLocks noChangeAspect="1"/>
          </p:cNvPicPr>
          <p:nvPr/>
        </p:nvPicPr>
        <p:blipFill>
          <a:blip r:embed="rId2"/>
          <a:stretch>
            <a:fillRect/>
          </a:stretch>
        </p:blipFill>
        <p:spPr>
          <a:xfrm>
            <a:off x="-1" y="8959394"/>
            <a:ext cx="7559675" cy="1749452"/>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968D11C6-1A80-0E42-90ED-8D9FEAF1CF9C}"/>
              </a:ext>
            </a:extLst>
          </p:cNvPr>
          <p:cNvPicPr>
            <a:picLocks noChangeAspect="1"/>
          </p:cNvPicPr>
          <p:nvPr/>
        </p:nvPicPr>
        <p:blipFill>
          <a:blip r:embed="rId3"/>
          <a:stretch>
            <a:fillRect/>
          </a:stretch>
        </p:blipFill>
        <p:spPr>
          <a:xfrm>
            <a:off x="1587" y="254000"/>
            <a:ext cx="7556500" cy="1384300"/>
          </a:xfrm>
          <a:prstGeom prst="rect">
            <a:avLst/>
          </a:prstGeom>
        </p:spPr>
      </p:pic>
      <p:sp>
        <p:nvSpPr>
          <p:cNvPr id="6" name="TextBox 5">
            <a:extLst>
              <a:ext uri="{FF2B5EF4-FFF2-40B4-BE49-F238E27FC236}">
                <a16:creationId xmlns:a16="http://schemas.microsoft.com/office/drawing/2014/main" id="{650F0AD5-49C1-5147-9F3F-F94481C7B0CE}"/>
              </a:ext>
            </a:extLst>
          </p:cNvPr>
          <p:cNvSpPr txBox="1"/>
          <p:nvPr/>
        </p:nvSpPr>
        <p:spPr>
          <a:xfrm>
            <a:off x="1574004" y="1644129"/>
            <a:ext cx="5672667" cy="646331"/>
          </a:xfrm>
          <a:prstGeom prst="rect">
            <a:avLst/>
          </a:prstGeom>
          <a:noFill/>
        </p:spPr>
        <p:txBody>
          <a:bodyPr wrap="square" numCol="1" rtlCol="0">
            <a:spAutoFit/>
          </a:bodyPr>
          <a:lstStyle/>
          <a:p>
            <a:r>
              <a:rPr lang="en-GB" sz="1200" b="1" dirty="0">
                <a:latin typeface="Frutiger 65" pitchFamily="2" charset="0"/>
              </a:rPr>
              <a:t>Supported Return to Training </a:t>
            </a:r>
            <a:r>
              <a:rPr lang="en-GB" sz="1200" dirty="0">
                <a:latin typeface="Frutiger 45 Light" pitchFamily="2" charset="0"/>
              </a:rPr>
              <a:t>is here to help you find your feet after 3 months or more away from training. The programme offers a range of resources which enable trainees to create a bespoke package of support for their return.</a:t>
            </a:r>
          </a:p>
        </p:txBody>
      </p:sp>
      <p:sp>
        <p:nvSpPr>
          <p:cNvPr id="7" name="TextBox 6">
            <a:extLst>
              <a:ext uri="{FF2B5EF4-FFF2-40B4-BE49-F238E27FC236}">
                <a16:creationId xmlns:a16="http://schemas.microsoft.com/office/drawing/2014/main" id="{E285F5DE-F986-A045-804A-55F445130215}"/>
              </a:ext>
            </a:extLst>
          </p:cNvPr>
          <p:cNvSpPr txBox="1"/>
          <p:nvPr/>
        </p:nvSpPr>
        <p:spPr>
          <a:xfrm>
            <a:off x="1574005" y="1048319"/>
            <a:ext cx="5334000" cy="553998"/>
          </a:xfrm>
          <a:prstGeom prst="rect">
            <a:avLst/>
          </a:prstGeom>
          <a:noFill/>
        </p:spPr>
        <p:txBody>
          <a:bodyPr wrap="square" numCol="1" rtlCol="0">
            <a:spAutoFit/>
          </a:bodyPr>
          <a:lstStyle/>
          <a:p>
            <a:r>
              <a:rPr lang="en-GB" sz="3000" dirty="0">
                <a:solidFill>
                  <a:srgbClr val="2A7EC1"/>
                </a:solidFill>
                <a:latin typeface="FRUTIGER 65" pitchFamily="2" charset="0"/>
              </a:rPr>
              <a:t>The </a:t>
            </a:r>
            <a:r>
              <a:rPr lang="en-GB" sz="3000" dirty="0" err="1">
                <a:solidFill>
                  <a:srgbClr val="2A7EC1"/>
                </a:solidFill>
                <a:latin typeface="FRUTIGER 65" pitchFamily="2" charset="0"/>
              </a:rPr>
              <a:t>SuppoRTT</a:t>
            </a:r>
            <a:r>
              <a:rPr lang="en-GB" sz="3000" dirty="0">
                <a:solidFill>
                  <a:srgbClr val="2A7EC1"/>
                </a:solidFill>
                <a:latin typeface="FRUTIGER 65" pitchFamily="2" charset="0"/>
              </a:rPr>
              <a:t> Timeline</a:t>
            </a:r>
          </a:p>
        </p:txBody>
      </p:sp>
      <p:sp>
        <p:nvSpPr>
          <p:cNvPr id="8" name="TextBox 7">
            <a:extLst>
              <a:ext uri="{FF2B5EF4-FFF2-40B4-BE49-F238E27FC236}">
                <a16:creationId xmlns:a16="http://schemas.microsoft.com/office/drawing/2014/main" id="{5EFCEA21-3AEF-6744-AF6A-6F932FB476A0}"/>
              </a:ext>
            </a:extLst>
          </p:cNvPr>
          <p:cNvSpPr txBox="1"/>
          <p:nvPr/>
        </p:nvSpPr>
        <p:spPr>
          <a:xfrm>
            <a:off x="1574005" y="2303240"/>
            <a:ext cx="5334000" cy="369332"/>
          </a:xfrm>
          <a:prstGeom prst="rect">
            <a:avLst/>
          </a:prstGeom>
          <a:noFill/>
        </p:spPr>
        <p:txBody>
          <a:bodyPr wrap="square" numCol="1" rtlCol="0">
            <a:spAutoFit/>
          </a:bodyPr>
          <a:lstStyle/>
          <a:p>
            <a:r>
              <a:rPr lang="en-GB" b="1" dirty="0">
                <a:solidFill>
                  <a:srgbClr val="2A7EC1"/>
                </a:solidFill>
                <a:latin typeface="Frutiger 65" pitchFamily="2" charset="0"/>
              </a:rPr>
              <a:t>3-6 months pre-OOP</a:t>
            </a:r>
          </a:p>
        </p:txBody>
      </p:sp>
      <p:sp>
        <p:nvSpPr>
          <p:cNvPr id="9" name="TextBox 8">
            <a:extLst>
              <a:ext uri="{FF2B5EF4-FFF2-40B4-BE49-F238E27FC236}">
                <a16:creationId xmlns:a16="http://schemas.microsoft.com/office/drawing/2014/main" id="{BECAD1D7-BDB9-3F44-8AAA-7DF2DD5754A0}"/>
              </a:ext>
            </a:extLst>
          </p:cNvPr>
          <p:cNvSpPr txBox="1"/>
          <p:nvPr/>
        </p:nvSpPr>
        <p:spPr>
          <a:xfrm>
            <a:off x="1574005" y="2656672"/>
            <a:ext cx="5813954" cy="769441"/>
          </a:xfrm>
          <a:prstGeom prst="rect">
            <a:avLst/>
          </a:prstGeom>
          <a:noFill/>
        </p:spPr>
        <p:txBody>
          <a:bodyPr wrap="square" numCol="1" rtlCol="0">
            <a:spAutoFit/>
          </a:bodyPr>
          <a:lstStyle/>
          <a:p>
            <a:r>
              <a:rPr lang="en-GB" sz="1100" dirty="0">
                <a:latin typeface="Frutiger 45 Light" pitchFamily="2" charset="0"/>
              </a:rPr>
              <a:t>Discuss your options for support during/after your OOP with your educational supervisor (ES).*</a:t>
            </a:r>
          </a:p>
          <a:p>
            <a:r>
              <a:rPr lang="en-GB" sz="1100" dirty="0">
                <a:latin typeface="Frutiger 45 Light" pitchFamily="2" charset="0"/>
              </a:rPr>
              <a:t>In some cases (such as sickness absence) you may not be able to plan an OOP in advance. In such cases, where possible, organise a pre-absence meeting as soon as you are able to once the OOP time begins.</a:t>
            </a:r>
          </a:p>
        </p:txBody>
      </p:sp>
      <p:sp>
        <p:nvSpPr>
          <p:cNvPr id="10" name="TextBox 9">
            <a:extLst>
              <a:ext uri="{FF2B5EF4-FFF2-40B4-BE49-F238E27FC236}">
                <a16:creationId xmlns:a16="http://schemas.microsoft.com/office/drawing/2014/main" id="{C7838328-2E1C-9D4B-BC93-6AB5C6E3A385}"/>
              </a:ext>
            </a:extLst>
          </p:cNvPr>
          <p:cNvSpPr txBox="1"/>
          <p:nvPr/>
        </p:nvSpPr>
        <p:spPr>
          <a:xfrm>
            <a:off x="1574005" y="3462565"/>
            <a:ext cx="5334000" cy="369332"/>
          </a:xfrm>
          <a:prstGeom prst="rect">
            <a:avLst/>
          </a:prstGeom>
          <a:noFill/>
        </p:spPr>
        <p:txBody>
          <a:bodyPr wrap="square" numCol="1" rtlCol="0">
            <a:spAutoFit/>
          </a:bodyPr>
          <a:lstStyle/>
          <a:p>
            <a:r>
              <a:rPr lang="en-GB" b="1" dirty="0">
                <a:solidFill>
                  <a:srgbClr val="2A7EC1"/>
                </a:solidFill>
                <a:latin typeface="Frutiger 65" pitchFamily="2" charset="0"/>
              </a:rPr>
              <a:t>3 months pre-OOP</a:t>
            </a:r>
          </a:p>
        </p:txBody>
      </p:sp>
      <p:sp>
        <p:nvSpPr>
          <p:cNvPr id="11" name="TextBox 10">
            <a:extLst>
              <a:ext uri="{FF2B5EF4-FFF2-40B4-BE49-F238E27FC236}">
                <a16:creationId xmlns:a16="http://schemas.microsoft.com/office/drawing/2014/main" id="{47483306-1BE0-B94D-AE15-F2B152F76578}"/>
              </a:ext>
            </a:extLst>
          </p:cNvPr>
          <p:cNvSpPr txBox="1"/>
          <p:nvPr/>
        </p:nvSpPr>
        <p:spPr>
          <a:xfrm>
            <a:off x="1574005" y="3815997"/>
            <a:ext cx="5808864" cy="769441"/>
          </a:xfrm>
          <a:prstGeom prst="rect">
            <a:avLst/>
          </a:prstGeom>
          <a:noFill/>
        </p:spPr>
        <p:txBody>
          <a:bodyPr wrap="square" numCol="1" rtlCol="0">
            <a:spAutoFit/>
          </a:bodyPr>
          <a:lstStyle/>
          <a:p>
            <a:r>
              <a:rPr lang="en-GB" sz="1100" dirty="0">
                <a:latin typeface="Frutiger 45 Light" pitchFamily="2" charset="0"/>
              </a:rPr>
              <a:t>Plan a meeting with your educational supervisor* to </a:t>
            </a:r>
            <a:r>
              <a:rPr lang="en-GB" sz="1100" b="1" dirty="0">
                <a:latin typeface="Frutiger 65" pitchFamily="2" charset="0"/>
              </a:rPr>
              <a:t>complete the SRTT pre-absence form</a:t>
            </a:r>
            <a:r>
              <a:rPr lang="en-GB" sz="1100" dirty="0">
                <a:latin typeface="Frutiger 45 Light" pitchFamily="2" charset="0"/>
              </a:rPr>
              <a:t>. This meeting is an opportunity to discuss your return plans and highlight educational activities you may wish to undertake during your period of leave. If you are taking parental leave, start to plan KIT or </a:t>
            </a:r>
            <a:r>
              <a:rPr lang="en-GB" sz="1100" dirty="0" err="1">
                <a:latin typeface="Frutiger 45 Light" pitchFamily="2" charset="0"/>
              </a:rPr>
              <a:t>SPLiT</a:t>
            </a:r>
            <a:r>
              <a:rPr lang="en-GB" sz="1100" dirty="0">
                <a:latin typeface="Frutiger 45 Light" pitchFamily="2" charset="0"/>
              </a:rPr>
              <a:t> day activities if you wish to take advantage of these.</a:t>
            </a:r>
          </a:p>
        </p:txBody>
      </p:sp>
      <p:sp>
        <p:nvSpPr>
          <p:cNvPr id="14" name="TextBox 13">
            <a:extLst>
              <a:ext uri="{FF2B5EF4-FFF2-40B4-BE49-F238E27FC236}">
                <a16:creationId xmlns:a16="http://schemas.microsoft.com/office/drawing/2014/main" id="{3D4FCFAB-E7CC-7A46-A6F5-084B26308FA9}"/>
              </a:ext>
            </a:extLst>
          </p:cNvPr>
          <p:cNvSpPr txBox="1"/>
          <p:nvPr/>
        </p:nvSpPr>
        <p:spPr>
          <a:xfrm>
            <a:off x="1574005" y="4612876"/>
            <a:ext cx="5672667" cy="261610"/>
          </a:xfrm>
          <a:prstGeom prst="rect">
            <a:avLst/>
          </a:prstGeom>
          <a:noFill/>
        </p:spPr>
        <p:txBody>
          <a:bodyPr wrap="square" numCol="1" rtlCol="0">
            <a:spAutoFit/>
          </a:bodyPr>
          <a:lstStyle/>
          <a:p>
            <a:r>
              <a:rPr lang="en-GB" sz="1100" dirty="0">
                <a:latin typeface="Frutiger 45 Light" pitchFamily="2" charset="0"/>
              </a:rPr>
              <a:t>This is the point at which your time away from training begins.</a:t>
            </a:r>
          </a:p>
        </p:txBody>
      </p:sp>
      <p:sp>
        <p:nvSpPr>
          <p:cNvPr id="15" name="TextBox 14">
            <a:extLst>
              <a:ext uri="{FF2B5EF4-FFF2-40B4-BE49-F238E27FC236}">
                <a16:creationId xmlns:a16="http://schemas.microsoft.com/office/drawing/2014/main" id="{CFB56F47-EC47-3341-8B5B-C73CCC3849E5}"/>
              </a:ext>
            </a:extLst>
          </p:cNvPr>
          <p:cNvSpPr txBox="1"/>
          <p:nvPr/>
        </p:nvSpPr>
        <p:spPr>
          <a:xfrm>
            <a:off x="1574005" y="4903077"/>
            <a:ext cx="5672667" cy="430887"/>
          </a:xfrm>
          <a:prstGeom prst="rect">
            <a:avLst/>
          </a:prstGeom>
          <a:noFill/>
        </p:spPr>
        <p:txBody>
          <a:bodyPr wrap="square" numCol="1" rtlCol="0">
            <a:spAutoFit/>
          </a:bodyPr>
          <a:lstStyle/>
          <a:p>
            <a:r>
              <a:rPr lang="en-GB" sz="1100" dirty="0">
                <a:latin typeface="Frutiger 45 Light" pitchFamily="2" charset="0"/>
              </a:rPr>
              <a:t>During your period of leave we encourage you to engage in RTT educational activities to help renew and maintain skills and knowledge.</a:t>
            </a:r>
          </a:p>
        </p:txBody>
      </p:sp>
      <p:sp>
        <p:nvSpPr>
          <p:cNvPr id="16" name="TextBox 15">
            <a:extLst>
              <a:ext uri="{FF2B5EF4-FFF2-40B4-BE49-F238E27FC236}">
                <a16:creationId xmlns:a16="http://schemas.microsoft.com/office/drawing/2014/main" id="{2CBF617A-A45B-954C-9FDD-1C93CDC8CF6C}"/>
              </a:ext>
            </a:extLst>
          </p:cNvPr>
          <p:cNvSpPr txBox="1"/>
          <p:nvPr/>
        </p:nvSpPr>
        <p:spPr>
          <a:xfrm>
            <a:off x="1574005" y="5378381"/>
            <a:ext cx="5334000" cy="369332"/>
          </a:xfrm>
          <a:prstGeom prst="rect">
            <a:avLst/>
          </a:prstGeom>
          <a:noFill/>
        </p:spPr>
        <p:txBody>
          <a:bodyPr wrap="square" numCol="1" rtlCol="0">
            <a:spAutoFit/>
          </a:bodyPr>
          <a:lstStyle/>
          <a:p>
            <a:r>
              <a:rPr lang="en-GB" b="1" dirty="0">
                <a:solidFill>
                  <a:srgbClr val="2A7EC1"/>
                </a:solidFill>
                <a:latin typeface="Frutiger 65" pitchFamily="2" charset="0"/>
              </a:rPr>
              <a:t>3 months pre-return</a:t>
            </a:r>
          </a:p>
        </p:txBody>
      </p:sp>
      <p:sp>
        <p:nvSpPr>
          <p:cNvPr id="17" name="TextBox 16">
            <a:extLst>
              <a:ext uri="{FF2B5EF4-FFF2-40B4-BE49-F238E27FC236}">
                <a16:creationId xmlns:a16="http://schemas.microsoft.com/office/drawing/2014/main" id="{EF80B5AA-B60C-BF41-AF04-3328CBC59654}"/>
              </a:ext>
            </a:extLst>
          </p:cNvPr>
          <p:cNvSpPr txBox="1"/>
          <p:nvPr/>
        </p:nvSpPr>
        <p:spPr>
          <a:xfrm>
            <a:off x="1574005" y="5731813"/>
            <a:ext cx="5741188" cy="938719"/>
          </a:xfrm>
          <a:prstGeom prst="rect">
            <a:avLst/>
          </a:prstGeom>
          <a:noFill/>
        </p:spPr>
        <p:txBody>
          <a:bodyPr wrap="square" numCol="1" rtlCol="0">
            <a:spAutoFit/>
          </a:bodyPr>
          <a:lstStyle/>
          <a:p>
            <a:r>
              <a:rPr lang="en-GB" sz="1100" dirty="0">
                <a:latin typeface="Frutiger 45 Light" pitchFamily="2" charset="0"/>
              </a:rPr>
              <a:t>Arrange a meeting with your educational supervisor* around 3 months pre-return to training to </a:t>
            </a:r>
            <a:r>
              <a:rPr lang="en-GB" sz="1100" b="1" dirty="0">
                <a:latin typeface="FRUTIGER 45 LIGHT" pitchFamily="2" charset="0"/>
              </a:rPr>
              <a:t>complete your pre-return form</a:t>
            </a:r>
            <a:r>
              <a:rPr lang="en-GB" sz="1100" dirty="0">
                <a:latin typeface="Frutiger 45 Light" pitchFamily="2" charset="0"/>
              </a:rPr>
              <a:t>. This is a good opportunity to re-visit your original return plan, identify training needs and to make adjustments as needed. At this meeting you may also wish to consider whether a period of enhanced supervision and/or a supernumerary period might help you to find your feet more easily when you return to training.</a:t>
            </a:r>
          </a:p>
        </p:txBody>
      </p:sp>
      <p:sp>
        <p:nvSpPr>
          <p:cNvPr id="18" name="TextBox 17">
            <a:extLst>
              <a:ext uri="{FF2B5EF4-FFF2-40B4-BE49-F238E27FC236}">
                <a16:creationId xmlns:a16="http://schemas.microsoft.com/office/drawing/2014/main" id="{D07924A2-17DA-BA48-96EA-37993CCBEB4F}"/>
              </a:ext>
            </a:extLst>
          </p:cNvPr>
          <p:cNvSpPr txBox="1"/>
          <p:nvPr/>
        </p:nvSpPr>
        <p:spPr>
          <a:xfrm>
            <a:off x="1574005" y="6670532"/>
            <a:ext cx="5813954" cy="938719"/>
          </a:xfrm>
          <a:prstGeom prst="rect">
            <a:avLst/>
          </a:prstGeom>
          <a:noFill/>
        </p:spPr>
        <p:txBody>
          <a:bodyPr wrap="square" numCol="1" rtlCol="0">
            <a:spAutoFit/>
          </a:bodyPr>
          <a:lstStyle/>
          <a:p>
            <a:pPr marL="285750" indent="-285750">
              <a:buFont typeface="Arial" panose="020B0604020202020204" pitchFamily="34" charset="0"/>
              <a:buChar char="•"/>
            </a:pPr>
            <a:r>
              <a:rPr lang="en-GB" sz="1100" dirty="0">
                <a:latin typeface="Frutiger 45 Light" pitchFamily="2" charset="0"/>
              </a:rPr>
              <a:t>Check your local HEE </a:t>
            </a:r>
            <a:r>
              <a:rPr lang="en-GB" sz="1100" dirty="0" err="1">
                <a:latin typeface="Frutiger 45 Light" pitchFamily="2" charset="0"/>
              </a:rPr>
              <a:t>SuppoRTT</a:t>
            </a:r>
            <a:r>
              <a:rPr lang="en-GB" sz="1100" dirty="0">
                <a:latin typeface="Frutiger 45 Light" pitchFamily="2" charset="0"/>
              </a:rPr>
              <a:t> website to access information about local webinars, SIM sessions and other educational events that may help you ahead of your return to training.</a:t>
            </a:r>
          </a:p>
          <a:p>
            <a:pPr marL="285750" indent="-285750">
              <a:buFont typeface="Arial" panose="020B0604020202020204" pitchFamily="34" charset="0"/>
              <a:buChar char="•"/>
            </a:pPr>
            <a:r>
              <a:rPr lang="en-GB" sz="1100" dirty="0">
                <a:latin typeface="Frutiger 45 Light" pitchFamily="2" charset="0"/>
              </a:rPr>
              <a:t>Search </a:t>
            </a:r>
            <a:r>
              <a:rPr lang="en-GB" sz="1100" b="1" dirty="0">
                <a:latin typeface="Frutiger 65" pitchFamily="2" charset="0"/>
              </a:rPr>
              <a:t>HEE </a:t>
            </a:r>
            <a:r>
              <a:rPr lang="en-GB" sz="1100" b="1" dirty="0" err="1">
                <a:latin typeface="Frutiger 65" pitchFamily="2" charset="0"/>
              </a:rPr>
              <a:t>SuppoRTT</a:t>
            </a:r>
            <a:r>
              <a:rPr lang="en-GB" sz="1100" b="1" dirty="0">
                <a:latin typeface="Frutiger 65" pitchFamily="2" charset="0"/>
              </a:rPr>
              <a:t> </a:t>
            </a:r>
            <a:r>
              <a:rPr lang="en-GB" sz="1100" dirty="0">
                <a:latin typeface="Frutiger 45 Light" pitchFamily="2" charset="0"/>
              </a:rPr>
              <a:t>to access a vast array of national pre-recorded webinars and educational content.</a:t>
            </a:r>
          </a:p>
          <a:p>
            <a:pPr marL="285750" indent="-285750">
              <a:buFont typeface="Arial" panose="020B0604020202020204" pitchFamily="34" charset="0"/>
              <a:buChar char="•"/>
            </a:pPr>
            <a:r>
              <a:rPr lang="en-GB" sz="1100" dirty="0">
                <a:latin typeface="Frutiger 45 Light" pitchFamily="2" charset="0"/>
              </a:rPr>
              <a:t>Consider accessing </a:t>
            </a:r>
            <a:r>
              <a:rPr lang="en-GB" sz="1100" dirty="0" err="1">
                <a:latin typeface="Frutiger 45 Light" pitchFamily="2" charset="0"/>
              </a:rPr>
              <a:t>SuppoRTT</a:t>
            </a:r>
            <a:r>
              <a:rPr lang="en-GB" sz="1100" dirty="0">
                <a:latin typeface="Frutiger 45 Light" pitchFamily="2" charset="0"/>
              </a:rPr>
              <a:t> mentorship and professional coaching.</a:t>
            </a:r>
          </a:p>
        </p:txBody>
      </p:sp>
      <p:sp>
        <p:nvSpPr>
          <p:cNvPr id="19" name="TextBox 18">
            <a:extLst>
              <a:ext uri="{FF2B5EF4-FFF2-40B4-BE49-F238E27FC236}">
                <a16:creationId xmlns:a16="http://schemas.microsoft.com/office/drawing/2014/main" id="{4ABF0A1E-D67B-534F-B055-AE0F685C4752}"/>
              </a:ext>
            </a:extLst>
          </p:cNvPr>
          <p:cNvSpPr txBox="1"/>
          <p:nvPr/>
        </p:nvSpPr>
        <p:spPr>
          <a:xfrm>
            <a:off x="1574005" y="7657040"/>
            <a:ext cx="5672667" cy="430887"/>
          </a:xfrm>
          <a:prstGeom prst="rect">
            <a:avLst/>
          </a:prstGeom>
          <a:noFill/>
        </p:spPr>
        <p:txBody>
          <a:bodyPr wrap="square" numCol="1" rtlCol="0">
            <a:spAutoFit/>
          </a:bodyPr>
          <a:lstStyle/>
          <a:p>
            <a:r>
              <a:rPr lang="en-GB" sz="1100" dirty="0">
                <a:latin typeface="Frutiger 45 Light" pitchFamily="2" charset="0"/>
              </a:rPr>
              <a:t>You will return to training once your OOP comes to an end. A period of enhanced supervision +/- supernumerary period will give you the time and flexibility to settle in.</a:t>
            </a:r>
          </a:p>
        </p:txBody>
      </p:sp>
      <p:sp>
        <p:nvSpPr>
          <p:cNvPr id="22" name="TextBox 21">
            <a:extLst>
              <a:ext uri="{FF2B5EF4-FFF2-40B4-BE49-F238E27FC236}">
                <a16:creationId xmlns:a16="http://schemas.microsoft.com/office/drawing/2014/main" id="{42102211-B54F-A84B-B1D3-84ACD31D2DD0}"/>
              </a:ext>
            </a:extLst>
          </p:cNvPr>
          <p:cNvSpPr txBox="1"/>
          <p:nvPr/>
        </p:nvSpPr>
        <p:spPr>
          <a:xfrm>
            <a:off x="389466" y="9442023"/>
            <a:ext cx="6053864" cy="1015663"/>
          </a:xfrm>
          <a:prstGeom prst="rect">
            <a:avLst/>
          </a:prstGeom>
          <a:noFill/>
        </p:spPr>
        <p:txBody>
          <a:bodyPr wrap="square" numCol="1" rtlCol="0">
            <a:spAutoFit/>
          </a:bodyPr>
          <a:lstStyle/>
          <a:p>
            <a:r>
              <a:rPr lang="en-GB" sz="1200" dirty="0">
                <a:solidFill>
                  <a:schemeClr val="bg1"/>
                </a:solidFill>
                <a:latin typeface="Frutiger 45 Light" pitchFamily="2" charset="0"/>
              </a:rPr>
              <a:t>Please visit the </a:t>
            </a:r>
            <a:r>
              <a:rPr lang="en-GB" sz="1200" b="1" u="sng" dirty="0">
                <a:solidFill>
                  <a:schemeClr val="bg1"/>
                </a:solidFill>
                <a:latin typeface="Frutiger 65" pitchFamily="2" charset="0"/>
                <a:hlinkClick r:id="rId4">
                  <a:extLst>
                    <a:ext uri="{A12FA001-AC4F-418D-AE19-62706E023703}">
                      <ahyp:hlinkClr xmlns:ahyp="http://schemas.microsoft.com/office/drawing/2018/hyperlinkcolor" val="tx"/>
                    </a:ext>
                  </a:extLst>
                </a:hlinkClick>
              </a:rPr>
              <a:t>national </a:t>
            </a:r>
            <a:r>
              <a:rPr lang="en-GB" sz="1200" b="1" u="sng" dirty="0" err="1">
                <a:solidFill>
                  <a:schemeClr val="bg1"/>
                </a:solidFill>
                <a:latin typeface="Frutiger 65" pitchFamily="2" charset="0"/>
                <a:hlinkClick r:id="rId4">
                  <a:extLst>
                    <a:ext uri="{A12FA001-AC4F-418D-AE19-62706E023703}">
                      <ahyp:hlinkClr xmlns:ahyp="http://schemas.microsoft.com/office/drawing/2018/hyperlinkcolor" val="tx"/>
                    </a:ext>
                  </a:extLst>
                </a:hlinkClick>
              </a:rPr>
              <a:t>SuppoRTT</a:t>
            </a:r>
            <a:r>
              <a:rPr lang="en-GB" sz="1200" b="1" u="sng" dirty="0">
                <a:solidFill>
                  <a:schemeClr val="bg1"/>
                </a:solidFill>
                <a:latin typeface="Frutiger 65" pitchFamily="2" charset="0"/>
                <a:hlinkClick r:id="rId4">
                  <a:extLst>
                    <a:ext uri="{A12FA001-AC4F-418D-AE19-62706E023703}">
                      <ahyp:hlinkClr xmlns:ahyp="http://schemas.microsoft.com/office/drawing/2018/hyperlinkcolor" val="tx"/>
                    </a:ext>
                  </a:extLst>
                </a:hlinkClick>
              </a:rPr>
              <a:t> pages</a:t>
            </a:r>
            <a:r>
              <a:rPr lang="en-GB" sz="1200" b="1" dirty="0">
                <a:solidFill>
                  <a:schemeClr val="bg1"/>
                </a:solidFill>
                <a:latin typeface="Frutiger 65" pitchFamily="2" charset="0"/>
                <a:hlinkClick r:id="rId4">
                  <a:extLst>
                    <a:ext uri="{A12FA001-AC4F-418D-AE19-62706E023703}">
                      <ahyp:hlinkClr xmlns:ahyp="http://schemas.microsoft.com/office/drawing/2018/hyperlinkcolor" val="tx"/>
                    </a:ext>
                  </a:extLst>
                </a:hlinkClick>
              </a:rPr>
              <a:t> </a:t>
            </a:r>
            <a:r>
              <a:rPr lang="en-GB" sz="1200" dirty="0">
                <a:solidFill>
                  <a:schemeClr val="bg1"/>
                </a:solidFill>
                <a:latin typeface="Frutiger 45 Light" pitchFamily="2" charset="0"/>
              </a:rPr>
              <a:t>to access a wide range of resources including:</a:t>
            </a:r>
          </a:p>
          <a:p>
            <a:r>
              <a:rPr lang="en-GB" sz="1200" b="1" dirty="0">
                <a:solidFill>
                  <a:schemeClr val="bg1"/>
                </a:solidFill>
                <a:latin typeface="Frutiger 65" pitchFamily="2" charset="0"/>
              </a:rPr>
              <a:t>• Webinars    • Podcasts    • Immersive simulation resources    • e-learning</a:t>
            </a:r>
          </a:p>
          <a:p>
            <a:br>
              <a:rPr lang="en-GB" sz="1200" dirty="0">
                <a:solidFill>
                  <a:schemeClr val="bg1"/>
                </a:solidFill>
                <a:latin typeface="Frutiger 45 Light" pitchFamily="2" charset="0"/>
              </a:rPr>
            </a:br>
            <a:r>
              <a:rPr lang="en-GB" sz="1200" dirty="0">
                <a:solidFill>
                  <a:schemeClr val="bg1"/>
                </a:solidFill>
                <a:latin typeface="Frutiger 45 Light" pitchFamily="2" charset="0"/>
              </a:rPr>
              <a:t>If you have any questions or concerns, or for signposting to </a:t>
            </a:r>
            <a:r>
              <a:rPr lang="en-GB" sz="1200" dirty="0" err="1">
                <a:solidFill>
                  <a:schemeClr val="bg1"/>
                </a:solidFill>
                <a:latin typeface="Frutiger 45 Light" pitchFamily="2" charset="0"/>
              </a:rPr>
              <a:t>SuppoRTT</a:t>
            </a:r>
            <a:r>
              <a:rPr lang="en-GB" sz="1200" dirty="0">
                <a:solidFill>
                  <a:schemeClr val="bg1"/>
                </a:solidFill>
                <a:latin typeface="Frutiger 45 Light" pitchFamily="2" charset="0"/>
              </a:rPr>
              <a:t> resources</a:t>
            </a:r>
          </a:p>
          <a:p>
            <a:r>
              <a:rPr lang="en-GB" sz="1200" dirty="0">
                <a:solidFill>
                  <a:schemeClr val="bg1"/>
                </a:solidFill>
                <a:latin typeface="Frutiger 45 Light" pitchFamily="2" charset="0"/>
              </a:rPr>
              <a:t>please contact your </a:t>
            </a:r>
            <a:r>
              <a:rPr lang="en-GB" sz="1200" b="1" dirty="0" err="1">
                <a:solidFill>
                  <a:schemeClr val="bg1"/>
                </a:solidFill>
                <a:latin typeface="Frutiger 65" pitchFamily="2" charset="0"/>
              </a:rPr>
              <a:t>SuppoRTT</a:t>
            </a:r>
            <a:r>
              <a:rPr lang="en-GB" sz="1200" b="1" dirty="0">
                <a:solidFill>
                  <a:schemeClr val="bg1"/>
                </a:solidFill>
                <a:latin typeface="Frutiger 65" pitchFamily="2" charset="0"/>
              </a:rPr>
              <a:t> champion</a:t>
            </a:r>
            <a:r>
              <a:rPr lang="en-GB" sz="1200" dirty="0">
                <a:solidFill>
                  <a:schemeClr val="bg1"/>
                </a:solidFill>
                <a:latin typeface="Frutiger 45 Light" pitchFamily="2" charset="0"/>
              </a:rPr>
              <a:t>.</a:t>
            </a:r>
          </a:p>
        </p:txBody>
      </p:sp>
      <p:sp>
        <p:nvSpPr>
          <p:cNvPr id="23" name="TextBox 22">
            <a:extLst>
              <a:ext uri="{FF2B5EF4-FFF2-40B4-BE49-F238E27FC236}">
                <a16:creationId xmlns:a16="http://schemas.microsoft.com/office/drawing/2014/main" id="{5F500781-36BA-4148-BEC5-6123094A82EA}"/>
              </a:ext>
            </a:extLst>
          </p:cNvPr>
          <p:cNvSpPr txBox="1"/>
          <p:nvPr/>
        </p:nvSpPr>
        <p:spPr>
          <a:xfrm>
            <a:off x="1574005" y="8174736"/>
            <a:ext cx="5334000" cy="369332"/>
          </a:xfrm>
          <a:prstGeom prst="rect">
            <a:avLst/>
          </a:prstGeom>
          <a:noFill/>
        </p:spPr>
        <p:txBody>
          <a:bodyPr wrap="square" numCol="1" rtlCol="0">
            <a:spAutoFit/>
          </a:bodyPr>
          <a:lstStyle/>
          <a:p>
            <a:r>
              <a:rPr lang="en-GB" b="1" dirty="0">
                <a:solidFill>
                  <a:srgbClr val="2A7EC1"/>
                </a:solidFill>
                <a:latin typeface="Frutiger 65" pitchFamily="2" charset="0"/>
              </a:rPr>
              <a:t>1-2 weeks after returning</a:t>
            </a:r>
          </a:p>
        </p:txBody>
      </p:sp>
      <p:sp>
        <p:nvSpPr>
          <p:cNvPr id="24" name="TextBox 23">
            <a:extLst>
              <a:ext uri="{FF2B5EF4-FFF2-40B4-BE49-F238E27FC236}">
                <a16:creationId xmlns:a16="http://schemas.microsoft.com/office/drawing/2014/main" id="{CDD2AF78-D550-5E4E-A9F3-DA930EB83E7E}"/>
              </a:ext>
            </a:extLst>
          </p:cNvPr>
          <p:cNvSpPr txBox="1"/>
          <p:nvPr/>
        </p:nvSpPr>
        <p:spPr>
          <a:xfrm>
            <a:off x="1574005" y="8528168"/>
            <a:ext cx="5741188" cy="430887"/>
          </a:xfrm>
          <a:prstGeom prst="rect">
            <a:avLst/>
          </a:prstGeom>
          <a:noFill/>
        </p:spPr>
        <p:txBody>
          <a:bodyPr wrap="square" numCol="1" rtlCol="0">
            <a:spAutoFit/>
          </a:bodyPr>
          <a:lstStyle/>
          <a:p>
            <a:r>
              <a:rPr lang="en-GB" sz="1100" dirty="0">
                <a:latin typeface="Frutiger 45 Light" pitchFamily="2" charset="0"/>
              </a:rPr>
              <a:t>The </a:t>
            </a:r>
            <a:r>
              <a:rPr lang="en-GB" sz="1100" b="1" dirty="0">
                <a:latin typeface="FRUTIGER 45 LIGHT" pitchFamily="2" charset="0"/>
              </a:rPr>
              <a:t>return review meeting</a:t>
            </a:r>
            <a:r>
              <a:rPr lang="en-GB" sz="1100" dirty="0">
                <a:latin typeface="Frutiger 45 Light" pitchFamily="2" charset="0"/>
              </a:rPr>
              <a:t> with your educational supervisor* is to ensure you are ready to take on usual duties. If you need more support, this can be agreed during this meeting.</a:t>
            </a:r>
          </a:p>
        </p:txBody>
      </p:sp>
      <p:sp>
        <p:nvSpPr>
          <p:cNvPr id="25" name="TextBox 24">
            <a:extLst>
              <a:ext uri="{FF2B5EF4-FFF2-40B4-BE49-F238E27FC236}">
                <a16:creationId xmlns:a16="http://schemas.microsoft.com/office/drawing/2014/main" id="{A9184EA3-4BF8-D449-91D8-42857EE5AA2A}"/>
              </a:ext>
            </a:extLst>
          </p:cNvPr>
          <p:cNvSpPr txBox="1"/>
          <p:nvPr/>
        </p:nvSpPr>
        <p:spPr>
          <a:xfrm>
            <a:off x="176806" y="2652882"/>
            <a:ext cx="1045930" cy="523220"/>
          </a:xfrm>
          <a:prstGeom prst="rect">
            <a:avLst/>
          </a:prstGeom>
          <a:noFill/>
        </p:spPr>
        <p:txBody>
          <a:bodyPr wrap="square" numCol="1" rtlCol="0">
            <a:spAutoFit/>
          </a:bodyPr>
          <a:lstStyle/>
          <a:p>
            <a:r>
              <a:rPr lang="en-GB" sz="1400" b="1" dirty="0">
                <a:solidFill>
                  <a:srgbClr val="BC0F83"/>
                </a:solidFill>
                <a:latin typeface="Frutiger 65" pitchFamily="2" charset="0"/>
              </a:rPr>
              <a:t>Planning</a:t>
            </a:r>
          </a:p>
          <a:p>
            <a:r>
              <a:rPr lang="en-GB" sz="1400" b="1" dirty="0">
                <a:solidFill>
                  <a:srgbClr val="BC0F83"/>
                </a:solidFill>
                <a:latin typeface="Frutiger 65" pitchFamily="2" charset="0"/>
              </a:rPr>
              <a:t>an OOP</a:t>
            </a:r>
          </a:p>
        </p:txBody>
      </p:sp>
      <p:cxnSp>
        <p:nvCxnSpPr>
          <p:cNvPr id="31" name="Straight Connector 30">
            <a:extLst>
              <a:ext uri="{FF2B5EF4-FFF2-40B4-BE49-F238E27FC236}">
                <a16:creationId xmlns:a16="http://schemas.microsoft.com/office/drawing/2014/main" id="{2BB8DA7C-5355-BB43-A46A-7D9A3BAAE008}"/>
              </a:ext>
            </a:extLst>
          </p:cNvPr>
          <p:cNvCxnSpPr>
            <a:cxnSpLocks/>
            <a:endCxn id="10" idx="1"/>
          </p:cNvCxnSpPr>
          <p:nvPr/>
        </p:nvCxnSpPr>
        <p:spPr>
          <a:xfrm>
            <a:off x="-1" y="3635115"/>
            <a:ext cx="1574006" cy="12116"/>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8952DDD-8E71-124B-B32F-A870D884BBDF}"/>
              </a:ext>
            </a:extLst>
          </p:cNvPr>
          <p:cNvCxnSpPr>
            <a:cxnSpLocks/>
            <a:endCxn id="16" idx="1"/>
          </p:cNvCxnSpPr>
          <p:nvPr/>
        </p:nvCxnSpPr>
        <p:spPr>
          <a:xfrm>
            <a:off x="-1" y="5559608"/>
            <a:ext cx="1574006" cy="343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FEF43BB-1312-264E-B354-3A2A380E827A}"/>
              </a:ext>
            </a:extLst>
          </p:cNvPr>
          <p:cNvCxnSpPr>
            <a:cxnSpLocks/>
          </p:cNvCxnSpPr>
          <p:nvPr/>
        </p:nvCxnSpPr>
        <p:spPr>
          <a:xfrm>
            <a:off x="0" y="8366604"/>
            <a:ext cx="163780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C8CA39-0A08-FD45-AFD4-AEB4E3A84CBD}"/>
              </a:ext>
            </a:extLst>
          </p:cNvPr>
          <p:cNvCxnSpPr>
            <a:cxnSpLocks/>
          </p:cNvCxnSpPr>
          <p:nvPr/>
        </p:nvCxnSpPr>
        <p:spPr>
          <a:xfrm>
            <a:off x="1329066" y="7792446"/>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11E969-CDC9-C041-98F8-152EC95F0F68}"/>
              </a:ext>
            </a:extLst>
          </p:cNvPr>
          <p:cNvCxnSpPr>
            <a:cxnSpLocks/>
          </p:cNvCxnSpPr>
          <p:nvPr/>
        </p:nvCxnSpPr>
        <p:spPr>
          <a:xfrm>
            <a:off x="1329066" y="6792986"/>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F5A7F1F-3824-D64D-84EA-31DA422BBB02}"/>
              </a:ext>
            </a:extLst>
          </p:cNvPr>
          <p:cNvCxnSpPr>
            <a:cxnSpLocks/>
          </p:cNvCxnSpPr>
          <p:nvPr/>
        </p:nvCxnSpPr>
        <p:spPr>
          <a:xfrm>
            <a:off x="1329066" y="5857321"/>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4317E05-F71B-5141-8798-C550248F3D53}"/>
              </a:ext>
            </a:extLst>
          </p:cNvPr>
          <p:cNvCxnSpPr>
            <a:cxnSpLocks/>
          </p:cNvCxnSpPr>
          <p:nvPr/>
        </p:nvCxnSpPr>
        <p:spPr>
          <a:xfrm>
            <a:off x="1329066" y="5038614"/>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1B27F8-83EB-B840-95BC-A69A9E2D5BC4}"/>
              </a:ext>
            </a:extLst>
          </p:cNvPr>
          <p:cNvCxnSpPr>
            <a:cxnSpLocks/>
          </p:cNvCxnSpPr>
          <p:nvPr/>
        </p:nvCxnSpPr>
        <p:spPr>
          <a:xfrm>
            <a:off x="1329066" y="4730269"/>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F7E8732-26F8-684F-A52C-65ACB64D0850}"/>
              </a:ext>
            </a:extLst>
          </p:cNvPr>
          <p:cNvCxnSpPr>
            <a:cxnSpLocks/>
          </p:cNvCxnSpPr>
          <p:nvPr/>
        </p:nvCxnSpPr>
        <p:spPr>
          <a:xfrm>
            <a:off x="1329066" y="3932827"/>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81FD9E-784C-5A42-87D1-9775B59F3E94}"/>
              </a:ext>
            </a:extLst>
          </p:cNvPr>
          <p:cNvCxnSpPr>
            <a:cxnSpLocks/>
          </p:cNvCxnSpPr>
          <p:nvPr/>
        </p:nvCxnSpPr>
        <p:spPr>
          <a:xfrm>
            <a:off x="1329066" y="2763246"/>
            <a:ext cx="30873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B0CC918-496D-AA41-8BD3-1D16A63FBE27}"/>
              </a:ext>
            </a:extLst>
          </p:cNvPr>
          <p:cNvSpPr txBox="1"/>
          <p:nvPr/>
        </p:nvSpPr>
        <p:spPr>
          <a:xfrm>
            <a:off x="176806" y="3769301"/>
            <a:ext cx="1320654" cy="523220"/>
          </a:xfrm>
          <a:prstGeom prst="rect">
            <a:avLst/>
          </a:prstGeom>
          <a:noFill/>
        </p:spPr>
        <p:txBody>
          <a:bodyPr wrap="square" numCol="1" rtlCol="0">
            <a:spAutoFit/>
          </a:bodyPr>
          <a:lstStyle/>
          <a:p>
            <a:r>
              <a:rPr lang="en-GB" sz="1400" b="1" dirty="0">
                <a:solidFill>
                  <a:srgbClr val="BC0F83"/>
                </a:solidFill>
                <a:latin typeface="Frutiger 65" pitchFamily="2" charset="0"/>
              </a:rPr>
              <a:t>Pre-Absence</a:t>
            </a:r>
          </a:p>
          <a:p>
            <a:r>
              <a:rPr lang="en-GB" sz="1400" b="1" dirty="0">
                <a:solidFill>
                  <a:srgbClr val="BC0F83"/>
                </a:solidFill>
                <a:latin typeface="Frutiger 65" pitchFamily="2" charset="0"/>
              </a:rPr>
              <a:t>Meeting</a:t>
            </a:r>
          </a:p>
        </p:txBody>
      </p:sp>
      <p:sp>
        <p:nvSpPr>
          <p:cNvPr id="45" name="TextBox 44">
            <a:extLst>
              <a:ext uri="{FF2B5EF4-FFF2-40B4-BE49-F238E27FC236}">
                <a16:creationId xmlns:a16="http://schemas.microsoft.com/office/drawing/2014/main" id="{610B4987-5327-F940-A05B-0A333A014C05}"/>
              </a:ext>
            </a:extLst>
          </p:cNvPr>
          <p:cNvSpPr txBox="1"/>
          <p:nvPr/>
        </p:nvSpPr>
        <p:spPr>
          <a:xfrm>
            <a:off x="176806" y="4566742"/>
            <a:ext cx="1284108" cy="307777"/>
          </a:xfrm>
          <a:prstGeom prst="rect">
            <a:avLst/>
          </a:prstGeom>
          <a:noFill/>
        </p:spPr>
        <p:txBody>
          <a:bodyPr wrap="square" numCol="1" rtlCol="0">
            <a:spAutoFit/>
          </a:bodyPr>
          <a:lstStyle/>
          <a:p>
            <a:r>
              <a:rPr lang="en-GB" sz="1400" b="1" dirty="0">
                <a:solidFill>
                  <a:srgbClr val="BC0F83"/>
                </a:solidFill>
                <a:latin typeface="Frutiger 65" pitchFamily="2" charset="0"/>
              </a:rPr>
              <a:t>OOP Begins</a:t>
            </a:r>
          </a:p>
        </p:txBody>
      </p:sp>
      <p:sp>
        <p:nvSpPr>
          <p:cNvPr id="46" name="TextBox 45">
            <a:extLst>
              <a:ext uri="{FF2B5EF4-FFF2-40B4-BE49-F238E27FC236}">
                <a16:creationId xmlns:a16="http://schemas.microsoft.com/office/drawing/2014/main" id="{5DE110DB-04D6-364C-A2AF-E238224C0362}"/>
              </a:ext>
            </a:extLst>
          </p:cNvPr>
          <p:cNvSpPr txBox="1"/>
          <p:nvPr/>
        </p:nvSpPr>
        <p:spPr>
          <a:xfrm>
            <a:off x="176806" y="4875087"/>
            <a:ext cx="1320654" cy="523220"/>
          </a:xfrm>
          <a:prstGeom prst="rect">
            <a:avLst/>
          </a:prstGeom>
          <a:noFill/>
        </p:spPr>
        <p:txBody>
          <a:bodyPr wrap="square" numCol="1" rtlCol="0">
            <a:spAutoFit/>
          </a:bodyPr>
          <a:lstStyle/>
          <a:p>
            <a:r>
              <a:rPr lang="en-GB" sz="1400" b="1" dirty="0">
                <a:solidFill>
                  <a:srgbClr val="BC0F83"/>
                </a:solidFill>
                <a:latin typeface="Frutiger 65" pitchFamily="2" charset="0"/>
              </a:rPr>
              <a:t>OOP RTT</a:t>
            </a:r>
          </a:p>
          <a:p>
            <a:r>
              <a:rPr lang="en-GB" sz="1400" b="1" dirty="0">
                <a:solidFill>
                  <a:srgbClr val="BC0F83"/>
                </a:solidFill>
                <a:latin typeface="Frutiger 65" pitchFamily="2" charset="0"/>
              </a:rPr>
              <a:t>activities</a:t>
            </a:r>
          </a:p>
        </p:txBody>
      </p:sp>
      <p:sp>
        <p:nvSpPr>
          <p:cNvPr id="47" name="TextBox 46">
            <a:extLst>
              <a:ext uri="{FF2B5EF4-FFF2-40B4-BE49-F238E27FC236}">
                <a16:creationId xmlns:a16="http://schemas.microsoft.com/office/drawing/2014/main" id="{81041A1F-89B4-9E4F-81CA-BB91CF598D22}"/>
              </a:ext>
            </a:extLst>
          </p:cNvPr>
          <p:cNvSpPr txBox="1"/>
          <p:nvPr/>
        </p:nvSpPr>
        <p:spPr>
          <a:xfrm>
            <a:off x="176806" y="5704426"/>
            <a:ext cx="1320654" cy="523220"/>
          </a:xfrm>
          <a:prstGeom prst="rect">
            <a:avLst/>
          </a:prstGeom>
          <a:noFill/>
        </p:spPr>
        <p:txBody>
          <a:bodyPr wrap="square" numCol="1" rtlCol="0">
            <a:spAutoFit/>
          </a:bodyPr>
          <a:lstStyle/>
          <a:p>
            <a:r>
              <a:rPr lang="en-GB" sz="1400" b="1" dirty="0">
                <a:solidFill>
                  <a:srgbClr val="BC0F83"/>
                </a:solidFill>
                <a:latin typeface="Frutiger 65" pitchFamily="2" charset="0"/>
              </a:rPr>
              <a:t>Pre-return</a:t>
            </a:r>
          </a:p>
          <a:p>
            <a:r>
              <a:rPr lang="en-GB" sz="1400" b="1" dirty="0">
                <a:solidFill>
                  <a:srgbClr val="BC0F83"/>
                </a:solidFill>
                <a:latin typeface="Frutiger 65" pitchFamily="2" charset="0"/>
              </a:rPr>
              <a:t>Meeting</a:t>
            </a:r>
          </a:p>
        </p:txBody>
      </p:sp>
      <p:sp>
        <p:nvSpPr>
          <p:cNvPr id="48" name="TextBox 47">
            <a:extLst>
              <a:ext uri="{FF2B5EF4-FFF2-40B4-BE49-F238E27FC236}">
                <a16:creationId xmlns:a16="http://schemas.microsoft.com/office/drawing/2014/main" id="{A12FB9D4-2D5A-D64D-8534-5F4387495434}"/>
              </a:ext>
            </a:extLst>
          </p:cNvPr>
          <p:cNvSpPr txBox="1"/>
          <p:nvPr/>
        </p:nvSpPr>
        <p:spPr>
          <a:xfrm>
            <a:off x="176806" y="6618826"/>
            <a:ext cx="1320654" cy="523220"/>
          </a:xfrm>
          <a:prstGeom prst="rect">
            <a:avLst/>
          </a:prstGeom>
          <a:noFill/>
        </p:spPr>
        <p:txBody>
          <a:bodyPr wrap="square" numCol="1" rtlCol="0">
            <a:spAutoFit/>
          </a:bodyPr>
          <a:lstStyle/>
          <a:p>
            <a:r>
              <a:rPr lang="en-GB" sz="1400" b="1" dirty="0">
                <a:solidFill>
                  <a:srgbClr val="BC0F83"/>
                </a:solidFill>
                <a:latin typeface="Frutiger 65" pitchFamily="2" charset="0"/>
              </a:rPr>
              <a:t>Pre-return</a:t>
            </a:r>
          </a:p>
          <a:p>
            <a:r>
              <a:rPr lang="en-GB" sz="1400" b="1" dirty="0">
                <a:solidFill>
                  <a:srgbClr val="BC0F83"/>
                </a:solidFill>
                <a:latin typeface="Frutiger 65" pitchFamily="2" charset="0"/>
              </a:rPr>
              <a:t>RTT activities</a:t>
            </a:r>
          </a:p>
        </p:txBody>
      </p:sp>
      <p:sp>
        <p:nvSpPr>
          <p:cNvPr id="49" name="TextBox 48">
            <a:extLst>
              <a:ext uri="{FF2B5EF4-FFF2-40B4-BE49-F238E27FC236}">
                <a16:creationId xmlns:a16="http://schemas.microsoft.com/office/drawing/2014/main" id="{E616DCA2-91D6-4343-8DE2-FF40E9B03CAD}"/>
              </a:ext>
            </a:extLst>
          </p:cNvPr>
          <p:cNvSpPr txBox="1"/>
          <p:nvPr/>
        </p:nvSpPr>
        <p:spPr>
          <a:xfrm>
            <a:off x="176806" y="7618286"/>
            <a:ext cx="1320654" cy="307777"/>
          </a:xfrm>
          <a:prstGeom prst="rect">
            <a:avLst/>
          </a:prstGeom>
          <a:noFill/>
        </p:spPr>
        <p:txBody>
          <a:bodyPr wrap="square" numCol="1" rtlCol="0">
            <a:spAutoFit/>
          </a:bodyPr>
          <a:lstStyle/>
          <a:p>
            <a:r>
              <a:rPr lang="en-GB" sz="1400" b="1" dirty="0">
                <a:solidFill>
                  <a:srgbClr val="BC0F83"/>
                </a:solidFill>
                <a:latin typeface="Frutiger 65" pitchFamily="2" charset="0"/>
              </a:rPr>
              <a:t>OOP Ends</a:t>
            </a:r>
          </a:p>
        </p:txBody>
      </p:sp>
      <p:sp>
        <p:nvSpPr>
          <p:cNvPr id="51" name="TextBox 50">
            <a:extLst>
              <a:ext uri="{FF2B5EF4-FFF2-40B4-BE49-F238E27FC236}">
                <a16:creationId xmlns:a16="http://schemas.microsoft.com/office/drawing/2014/main" id="{6BEFE39D-C5B9-2D4A-9BBA-CC77BA2CF5F3}"/>
              </a:ext>
            </a:extLst>
          </p:cNvPr>
          <p:cNvSpPr txBox="1"/>
          <p:nvPr/>
        </p:nvSpPr>
        <p:spPr>
          <a:xfrm>
            <a:off x="5422604" y="10377379"/>
            <a:ext cx="2137071" cy="255182"/>
          </a:xfrm>
          <a:prstGeom prst="rect">
            <a:avLst/>
          </a:prstGeom>
          <a:noFill/>
        </p:spPr>
        <p:txBody>
          <a:bodyPr wrap="square" rtlCol="0">
            <a:spAutoFit/>
          </a:bodyPr>
          <a:lstStyle/>
          <a:p>
            <a:r>
              <a:rPr lang="en-GB" sz="1000" dirty="0">
                <a:solidFill>
                  <a:schemeClr val="bg1"/>
                </a:solidFill>
                <a:latin typeface="Frutiger 45 Light" pitchFamily="2" charset="0"/>
              </a:rPr>
              <a:t>*Or another appropriate educator.</a:t>
            </a:r>
            <a:endParaRPr lang="en-US" sz="1000" dirty="0">
              <a:solidFill>
                <a:schemeClr val="bg1"/>
              </a:solidFill>
              <a:latin typeface="Frutiger 45 Light" pitchFamily="2" charset="0"/>
            </a:endParaRPr>
          </a:p>
        </p:txBody>
      </p:sp>
    </p:spTree>
    <p:extLst>
      <p:ext uri="{BB962C8B-B14F-4D97-AF65-F5344CB8AC3E}">
        <p14:creationId xmlns:p14="http://schemas.microsoft.com/office/powerpoint/2010/main" val="33715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53947F0A-B3E1-6548-85BB-7300088C2DE9}"/>
              </a:ext>
            </a:extLst>
          </p:cNvPr>
          <p:cNvPicPr>
            <a:picLocks noChangeAspect="1"/>
          </p:cNvPicPr>
          <p:nvPr/>
        </p:nvPicPr>
        <p:blipFill>
          <a:blip r:embed="rId2"/>
          <a:stretch>
            <a:fillRect/>
          </a:stretch>
        </p:blipFill>
        <p:spPr>
          <a:xfrm>
            <a:off x="0" y="9537664"/>
            <a:ext cx="7559675" cy="1187772"/>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968D11C6-1A80-0E42-90ED-8D9FEAF1CF9C}"/>
              </a:ext>
            </a:extLst>
          </p:cNvPr>
          <p:cNvPicPr>
            <a:picLocks noChangeAspect="1"/>
          </p:cNvPicPr>
          <p:nvPr/>
        </p:nvPicPr>
        <p:blipFill>
          <a:blip r:embed="rId3"/>
          <a:stretch>
            <a:fillRect/>
          </a:stretch>
        </p:blipFill>
        <p:spPr>
          <a:xfrm>
            <a:off x="1587" y="254000"/>
            <a:ext cx="7556500" cy="1384300"/>
          </a:xfrm>
          <a:prstGeom prst="rect">
            <a:avLst/>
          </a:prstGeom>
        </p:spPr>
      </p:pic>
      <p:sp>
        <p:nvSpPr>
          <p:cNvPr id="6" name="TextBox 5">
            <a:extLst>
              <a:ext uri="{FF2B5EF4-FFF2-40B4-BE49-F238E27FC236}">
                <a16:creationId xmlns:a16="http://schemas.microsoft.com/office/drawing/2014/main" id="{650F0AD5-49C1-5147-9F3F-F94481C7B0CE}"/>
              </a:ext>
            </a:extLst>
          </p:cNvPr>
          <p:cNvSpPr txBox="1"/>
          <p:nvPr/>
        </p:nvSpPr>
        <p:spPr>
          <a:xfrm>
            <a:off x="389466" y="1644128"/>
            <a:ext cx="6857205" cy="7999365"/>
          </a:xfrm>
          <a:prstGeom prst="rect">
            <a:avLst/>
          </a:prstGeom>
          <a:noFill/>
        </p:spPr>
        <p:txBody>
          <a:bodyPr wrap="none" numCol="2" spcCol="180000" rtlCol="0">
            <a:noAutofit/>
          </a:bodyPr>
          <a:lstStyle/>
          <a:p>
            <a:r>
              <a:rPr lang="en-GB" sz="1600" b="1" dirty="0">
                <a:solidFill>
                  <a:srgbClr val="2A7EC1"/>
                </a:solidFill>
                <a:latin typeface="Frutiger 65" pitchFamily="2" charset="0"/>
              </a:rPr>
              <a:t>Frequently used terms</a:t>
            </a:r>
          </a:p>
          <a:p>
            <a:endParaRPr lang="en-GB" sz="1200" dirty="0">
              <a:latin typeface="Frutiger 45 Light" pitchFamily="2" charset="0"/>
            </a:endParaRPr>
          </a:p>
          <a:p>
            <a:r>
              <a:rPr lang="en-GB" b="1" dirty="0">
                <a:solidFill>
                  <a:srgbClr val="2A7EC1"/>
                </a:solidFill>
                <a:latin typeface="Frutiger 65" pitchFamily="2" charset="0"/>
              </a:rPr>
              <a:t>Enhanced supervision period</a:t>
            </a:r>
          </a:p>
          <a:p>
            <a:r>
              <a:rPr lang="en-GB" sz="1200" dirty="0">
                <a:latin typeface="Frutiger 45 Light" pitchFamily="2" charset="0"/>
              </a:rPr>
              <a:t>An enhanced supervised period is a short, intensive interval where the trainee is given a greater level of supervision in their practice, which may include focused learning activities and direct observation of clinical activities. The aim of this is to enable trainees to return to usual duties safely and confidently. It is expected that during this time the trainee will carry out their usual duties with support, and only do out of hours work if adequate supervision is available. The length of the enhanced supervised period, level of supervision required and activities within it will be bespoke to the trainee and dependent on their needs. An example would be pairing a trainee with a colleague for their first on call shift to reduce the workload and allow the trainee to find their feet and ask questions. </a:t>
            </a:r>
          </a:p>
          <a:p>
            <a:br>
              <a:rPr lang="en-GB" sz="1200" dirty="0">
                <a:latin typeface="Frutiger 45 Light" pitchFamily="2" charset="0"/>
              </a:rPr>
            </a:br>
            <a:r>
              <a:rPr lang="en-GB" b="1" dirty="0">
                <a:solidFill>
                  <a:srgbClr val="2A7EC1"/>
                </a:solidFill>
                <a:latin typeface="Frutiger 65" pitchFamily="2" charset="0"/>
              </a:rPr>
              <a:t>Supernumerary period</a:t>
            </a:r>
          </a:p>
          <a:p>
            <a:r>
              <a:rPr lang="en-GB" sz="1200" dirty="0">
                <a:latin typeface="Frutiger 45 Light" pitchFamily="2" charset="0"/>
              </a:rPr>
              <a:t>A supernumerary period is when the trainee is considered as an additional member of the team with no fixed work commitments, enabling them to complete a programme of focused learning and clinical activities which may include shadowing a senior member of staff. Activities undertaken during this time will be bespoke to individual trainees, and the length of the supernumerary period offered varies by region. Trainees should get in touch with their local office at least 3 months before returning to arrange this time. This period may not count towards training time if longer than two weeks. </a:t>
            </a:r>
          </a:p>
          <a:p>
            <a:endParaRPr lang="en-GB" sz="1200" dirty="0">
              <a:latin typeface="Frutiger 45 Light" pitchFamily="2" charset="0"/>
            </a:endParaRPr>
          </a:p>
          <a:p>
            <a:r>
              <a:rPr lang="en-GB" b="1" dirty="0">
                <a:solidFill>
                  <a:srgbClr val="2A7EC1"/>
                </a:solidFill>
                <a:latin typeface="Frutiger 65" pitchFamily="2" charset="0"/>
              </a:rPr>
              <a:t>Mentoring</a:t>
            </a:r>
          </a:p>
          <a:p>
            <a:r>
              <a:rPr lang="en-GB" sz="1200" dirty="0">
                <a:latin typeface="Frutiger 45 Light" pitchFamily="2" charset="0"/>
              </a:rPr>
              <a:t>Mentoring describes a ‘learning relationship’ which provides a confidential and safe space to discuss opportunities, challenges and problems.  The </a:t>
            </a:r>
            <a:r>
              <a:rPr lang="en-GB" sz="1200" dirty="0" err="1">
                <a:latin typeface="Frutiger 45 Light" pitchFamily="2" charset="0"/>
              </a:rPr>
              <a:t>SuppoRTT</a:t>
            </a:r>
            <a:r>
              <a:rPr lang="en-GB" sz="1200" dirty="0">
                <a:latin typeface="Frutiger 45 Light" pitchFamily="2" charset="0"/>
              </a:rPr>
              <a:t> programme offers a range of options for mentoring, details can be obtained from your local office. Generally mentors have experience of returning to work or training, and are trained to help trainees to navigate their return to work.</a:t>
            </a:r>
          </a:p>
          <a:p>
            <a:br>
              <a:rPr lang="en-GB" sz="1200" dirty="0">
                <a:latin typeface="Frutiger 45 Light" pitchFamily="2" charset="0"/>
              </a:rPr>
            </a:br>
            <a:r>
              <a:rPr lang="en-GB" b="1" dirty="0">
                <a:solidFill>
                  <a:srgbClr val="2A7EC1"/>
                </a:solidFill>
                <a:latin typeface="Frutiger 65" pitchFamily="2" charset="0"/>
              </a:rPr>
              <a:t>Coaching</a:t>
            </a:r>
          </a:p>
          <a:p>
            <a:r>
              <a:rPr lang="en-GB" sz="1200" dirty="0">
                <a:latin typeface="Frutiger 45 Light" pitchFamily="2" charset="0"/>
              </a:rPr>
              <a:t>Coaching describes a relationship which is focussed on finding approaches and solutions to specific issues. Returning trainees may wish to discuss reintegrating back into training, or balancing work and home life. For details of what is available in your local office contact your local RTT team.</a:t>
            </a:r>
          </a:p>
          <a:p>
            <a:br>
              <a:rPr lang="en-GB" sz="1200" dirty="0">
                <a:latin typeface="Frutiger 45 Light" pitchFamily="2" charset="0"/>
              </a:rPr>
            </a:br>
            <a:r>
              <a:rPr lang="en-GB" b="1" dirty="0">
                <a:solidFill>
                  <a:srgbClr val="2A7EC1"/>
                </a:solidFill>
                <a:latin typeface="Frutiger 65" pitchFamily="2" charset="0"/>
              </a:rPr>
              <a:t>Pre-absence meeting</a:t>
            </a:r>
          </a:p>
          <a:p>
            <a:r>
              <a:rPr lang="en-GB" sz="1200" dirty="0">
                <a:latin typeface="Frutiger 45 Light" pitchFamily="2" charset="0"/>
              </a:rPr>
              <a:t>This is a meeting which the trainee has with their ES* 10-12 weeks before leave commences to discuss how they plan to keep up to date during their absence. The plan should be trainee specific. The </a:t>
            </a:r>
            <a:r>
              <a:rPr lang="en-GB" sz="1200" b="1" dirty="0">
                <a:latin typeface="Frutiger 65" pitchFamily="2" charset="0"/>
              </a:rPr>
              <a:t>pre-absence form </a:t>
            </a:r>
            <a:r>
              <a:rPr lang="en-GB" sz="1200" dirty="0">
                <a:latin typeface="Frutiger 45 Light" pitchFamily="2" charset="0"/>
              </a:rPr>
              <a:t>is filled in during the meeting. For those who take unplanned leave, the meeting can be held at a later date if appropriate. </a:t>
            </a:r>
          </a:p>
          <a:p>
            <a:endParaRPr lang="en-GB" sz="1200" dirty="0">
              <a:latin typeface="Frutiger 45 Light" pitchFamily="2" charset="0"/>
            </a:endParaRPr>
          </a:p>
          <a:p>
            <a:r>
              <a:rPr lang="en-GB" b="1" dirty="0">
                <a:solidFill>
                  <a:srgbClr val="2A7EC1"/>
                </a:solidFill>
                <a:latin typeface="Frutiger 65" pitchFamily="2" charset="0"/>
              </a:rPr>
              <a:t>Pre-return meeting</a:t>
            </a:r>
          </a:p>
          <a:p>
            <a:r>
              <a:rPr lang="en-GB" sz="1200" dirty="0">
                <a:latin typeface="Frutiger 45 Light" pitchFamily="2" charset="0"/>
              </a:rPr>
              <a:t>This is a meeting which the trainee has with their ES* preferably 8-12 weeks before returning to training. They will discuss any additional learning needs including courses to attend, and any enhanced supervised period +/- supernumerary period if needed. An initial </a:t>
            </a:r>
            <a:r>
              <a:rPr lang="en-GB" sz="1200" b="1" dirty="0">
                <a:latin typeface="Frutiger 65" pitchFamily="2" charset="0"/>
              </a:rPr>
              <a:t>pre-return form </a:t>
            </a:r>
            <a:r>
              <a:rPr lang="en-GB" sz="1200" dirty="0">
                <a:latin typeface="Frutiger 45 Light" pitchFamily="2" charset="0"/>
              </a:rPr>
              <a:t>is completed at this meeting. </a:t>
            </a:r>
          </a:p>
          <a:p>
            <a:endParaRPr lang="en-GB" sz="1200" dirty="0">
              <a:latin typeface="Frutiger 45 Light" pitchFamily="2" charset="0"/>
            </a:endParaRPr>
          </a:p>
          <a:p>
            <a:r>
              <a:rPr lang="en-GB" b="1" dirty="0">
                <a:solidFill>
                  <a:srgbClr val="2A7EC1"/>
                </a:solidFill>
                <a:latin typeface="Frutiger 65" pitchFamily="2" charset="0"/>
              </a:rPr>
              <a:t>Return review meeting</a:t>
            </a:r>
          </a:p>
          <a:p>
            <a:r>
              <a:rPr lang="en-GB" sz="1200" dirty="0">
                <a:latin typeface="Frutiger 45 Light" pitchFamily="2" charset="0"/>
              </a:rPr>
              <a:t>Towards the end of the supervised period the trainee and their appropriate educator will meet to discuss the trainee’s progress, review any assessments, address any concerns and arrange any further targeted training. The </a:t>
            </a:r>
            <a:r>
              <a:rPr lang="en-GB" sz="1200" b="1" dirty="0">
                <a:latin typeface="Frutiger 65" pitchFamily="2" charset="0"/>
              </a:rPr>
              <a:t>review meeting form</a:t>
            </a:r>
            <a:r>
              <a:rPr lang="en-GB" sz="1200" dirty="0">
                <a:latin typeface="Frutiger 45 Light" pitchFamily="2" charset="0"/>
              </a:rPr>
              <a:t> is completed.</a:t>
            </a:r>
          </a:p>
        </p:txBody>
      </p:sp>
      <p:sp>
        <p:nvSpPr>
          <p:cNvPr id="7" name="TextBox 6">
            <a:extLst>
              <a:ext uri="{FF2B5EF4-FFF2-40B4-BE49-F238E27FC236}">
                <a16:creationId xmlns:a16="http://schemas.microsoft.com/office/drawing/2014/main" id="{E285F5DE-F986-A045-804A-55F445130215}"/>
              </a:ext>
            </a:extLst>
          </p:cNvPr>
          <p:cNvSpPr txBox="1"/>
          <p:nvPr/>
        </p:nvSpPr>
        <p:spPr>
          <a:xfrm>
            <a:off x="1574005" y="1048319"/>
            <a:ext cx="5334000" cy="553998"/>
          </a:xfrm>
          <a:prstGeom prst="rect">
            <a:avLst/>
          </a:prstGeom>
          <a:noFill/>
        </p:spPr>
        <p:txBody>
          <a:bodyPr wrap="square" numCol="1" rtlCol="0">
            <a:spAutoFit/>
          </a:bodyPr>
          <a:lstStyle/>
          <a:p>
            <a:r>
              <a:rPr lang="en-GB" sz="3000" dirty="0">
                <a:solidFill>
                  <a:srgbClr val="2A7EC1"/>
                </a:solidFill>
                <a:latin typeface="FRUTIGER 65" pitchFamily="2" charset="0"/>
              </a:rPr>
              <a:t>The </a:t>
            </a:r>
            <a:r>
              <a:rPr lang="en-GB" sz="3000" dirty="0" err="1">
                <a:solidFill>
                  <a:srgbClr val="2A7EC1"/>
                </a:solidFill>
                <a:latin typeface="FRUTIGER 65" pitchFamily="2" charset="0"/>
              </a:rPr>
              <a:t>SuppoRTT</a:t>
            </a:r>
            <a:r>
              <a:rPr lang="en-GB" sz="3000" dirty="0">
                <a:solidFill>
                  <a:srgbClr val="2A7EC1"/>
                </a:solidFill>
                <a:latin typeface="FRUTIGER 65" pitchFamily="2" charset="0"/>
              </a:rPr>
              <a:t> Timeline</a:t>
            </a:r>
          </a:p>
        </p:txBody>
      </p:sp>
      <p:sp>
        <p:nvSpPr>
          <p:cNvPr id="22" name="TextBox 21">
            <a:extLst>
              <a:ext uri="{FF2B5EF4-FFF2-40B4-BE49-F238E27FC236}">
                <a16:creationId xmlns:a16="http://schemas.microsoft.com/office/drawing/2014/main" id="{42102211-B54F-A84B-B1D3-84ACD31D2DD0}"/>
              </a:ext>
            </a:extLst>
          </p:cNvPr>
          <p:cNvSpPr txBox="1"/>
          <p:nvPr/>
        </p:nvSpPr>
        <p:spPr>
          <a:xfrm>
            <a:off x="389466" y="9986781"/>
            <a:ext cx="6053864" cy="461665"/>
          </a:xfrm>
          <a:prstGeom prst="rect">
            <a:avLst/>
          </a:prstGeom>
          <a:noFill/>
        </p:spPr>
        <p:txBody>
          <a:bodyPr wrap="square" numCol="1" rtlCol="0">
            <a:spAutoFit/>
          </a:bodyPr>
          <a:lstStyle/>
          <a:p>
            <a:r>
              <a:rPr lang="en-GB" sz="1200" dirty="0">
                <a:solidFill>
                  <a:schemeClr val="bg1"/>
                </a:solidFill>
                <a:latin typeface="Frutiger 45 Light" pitchFamily="2" charset="0"/>
              </a:rPr>
              <a:t>If you have any questions or concerns, or for signposting to </a:t>
            </a:r>
            <a:r>
              <a:rPr lang="en-GB" sz="1200" dirty="0" err="1">
                <a:solidFill>
                  <a:schemeClr val="bg1"/>
                </a:solidFill>
                <a:latin typeface="Frutiger 45 Light" pitchFamily="2" charset="0"/>
              </a:rPr>
              <a:t>SuppoRTT</a:t>
            </a:r>
            <a:r>
              <a:rPr lang="en-GB" sz="1200" dirty="0">
                <a:solidFill>
                  <a:schemeClr val="bg1"/>
                </a:solidFill>
                <a:latin typeface="Frutiger 45 Light" pitchFamily="2" charset="0"/>
              </a:rPr>
              <a:t> resources</a:t>
            </a:r>
          </a:p>
          <a:p>
            <a:r>
              <a:rPr lang="en-GB" sz="1200" dirty="0">
                <a:solidFill>
                  <a:schemeClr val="bg1"/>
                </a:solidFill>
                <a:latin typeface="Frutiger 45 Light" pitchFamily="2" charset="0"/>
              </a:rPr>
              <a:t>please contact your </a:t>
            </a:r>
            <a:r>
              <a:rPr lang="en-GB" sz="1200" b="1" dirty="0" err="1">
                <a:solidFill>
                  <a:schemeClr val="bg1"/>
                </a:solidFill>
                <a:latin typeface="Frutiger 65" pitchFamily="2" charset="0"/>
              </a:rPr>
              <a:t>SuppoRTT</a:t>
            </a:r>
            <a:r>
              <a:rPr lang="en-GB" sz="1200" b="1" dirty="0">
                <a:solidFill>
                  <a:schemeClr val="bg1"/>
                </a:solidFill>
                <a:latin typeface="Frutiger 65" pitchFamily="2" charset="0"/>
              </a:rPr>
              <a:t> champion</a:t>
            </a:r>
            <a:r>
              <a:rPr lang="en-GB" sz="1200" dirty="0">
                <a:solidFill>
                  <a:schemeClr val="bg1"/>
                </a:solidFill>
                <a:latin typeface="Frutiger 45 Light" pitchFamily="2" charset="0"/>
              </a:rPr>
              <a:t>.</a:t>
            </a:r>
          </a:p>
        </p:txBody>
      </p:sp>
      <p:sp>
        <p:nvSpPr>
          <p:cNvPr id="51" name="TextBox 50">
            <a:extLst>
              <a:ext uri="{FF2B5EF4-FFF2-40B4-BE49-F238E27FC236}">
                <a16:creationId xmlns:a16="http://schemas.microsoft.com/office/drawing/2014/main" id="{6BEFE39D-C5B9-2D4A-9BBA-CC77BA2CF5F3}"/>
              </a:ext>
            </a:extLst>
          </p:cNvPr>
          <p:cNvSpPr txBox="1"/>
          <p:nvPr/>
        </p:nvSpPr>
        <p:spPr>
          <a:xfrm>
            <a:off x="5422604" y="10377379"/>
            <a:ext cx="2137071" cy="255182"/>
          </a:xfrm>
          <a:prstGeom prst="rect">
            <a:avLst/>
          </a:prstGeom>
          <a:noFill/>
        </p:spPr>
        <p:txBody>
          <a:bodyPr wrap="square" rtlCol="0">
            <a:spAutoFit/>
          </a:bodyPr>
          <a:lstStyle/>
          <a:p>
            <a:r>
              <a:rPr lang="en-GB" sz="1000" dirty="0">
                <a:solidFill>
                  <a:schemeClr val="bg1"/>
                </a:solidFill>
                <a:latin typeface="Frutiger 45 Light" pitchFamily="2" charset="0"/>
              </a:rPr>
              <a:t>*Or another appropriate educator.</a:t>
            </a:r>
            <a:endParaRPr lang="en-US" sz="1000" dirty="0">
              <a:solidFill>
                <a:schemeClr val="bg1"/>
              </a:solidFill>
              <a:latin typeface="Frutiger 45 Light" pitchFamily="2" charset="0"/>
            </a:endParaRPr>
          </a:p>
        </p:txBody>
      </p:sp>
    </p:spTree>
    <p:extLst>
      <p:ext uri="{BB962C8B-B14F-4D97-AF65-F5344CB8AC3E}">
        <p14:creationId xmlns:p14="http://schemas.microsoft.com/office/powerpoint/2010/main" val="2681895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D187BD8B9F6B488BE2330E6EEBF94B" ma:contentTypeVersion="11" ma:contentTypeDescription="Create a new document." ma:contentTypeScope="" ma:versionID="aefb3a53315366df8d7f6e84eb824146">
  <xsd:schema xmlns:xsd="http://www.w3.org/2001/XMLSchema" xmlns:xs="http://www.w3.org/2001/XMLSchema" xmlns:p="http://schemas.microsoft.com/office/2006/metadata/properties" xmlns:ns2="bd99ed16-c63c-42a0-b132-c7d78343bcd5" xmlns:ns3="1b0a7ca7-deca-4655-86db-e73331c3efbf" targetNamespace="http://schemas.microsoft.com/office/2006/metadata/properties" ma:root="true" ma:fieldsID="7f08259b1101a99620cd12e99a1c0b85" ns2:_="" ns3:_="">
    <xsd:import namespace="bd99ed16-c63c-42a0-b132-c7d78343bcd5"/>
    <xsd:import namespace="1b0a7ca7-deca-4655-86db-e73331c3ef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9ed16-c63c-42a0-b132-c7d78343b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0a7ca7-deca-4655-86db-e73331c3ef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75099-5FEE-4460-B29E-76B66A0A32AB}">
  <ds:schemaRefs>
    <ds:schemaRef ds:uri="http://schemas.microsoft.com/sharepoint/v3/contenttype/forms"/>
  </ds:schemaRefs>
</ds:datastoreItem>
</file>

<file path=customXml/itemProps2.xml><?xml version="1.0" encoding="utf-8"?>
<ds:datastoreItem xmlns:ds="http://schemas.openxmlformats.org/officeDocument/2006/customXml" ds:itemID="{71637A21-0978-4C91-B6E8-C11AE43C6D6A}">
  <ds:schemaRefs>
    <ds:schemaRef ds:uri="http://schemas.microsoft.com/office/2006/metadata/properties"/>
    <ds:schemaRef ds:uri="bd99ed16-c63c-42a0-b132-c7d78343bcd5"/>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b0a7ca7-deca-4655-86db-e73331c3efbf"/>
  </ds:schemaRefs>
</ds:datastoreItem>
</file>

<file path=customXml/itemProps3.xml><?xml version="1.0" encoding="utf-8"?>
<ds:datastoreItem xmlns:ds="http://schemas.openxmlformats.org/officeDocument/2006/customXml" ds:itemID="{D4777D5E-CD43-4724-92D1-CE2C0E86D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99ed16-c63c-42a0-b132-c7d78343bcd5"/>
    <ds:schemaRef ds:uri="1b0a7ca7-deca-4655-86db-e73331c3e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TotalTime>
  <Words>1062</Words>
  <Application>Microsoft Office PowerPoint</Application>
  <PresentationFormat>Custom</PresentationFormat>
  <Paragraphs>57</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FRUTIGER 45 LIGHT</vt:lpstr>
      <vt:lpstr>FRUTIGER 45 LIGHT</vt:lpstr>
      <vt:lpstr>Frutiger 65</vt:lpstr>
      <vt:lpstr>Frutiger 65</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Wood</dc:creator>
  <cp:lastModifiedBy>Kay Roscoe</cp:lastModifiedBy>
  <cp:revision>10</cp:revision>
  <dcterms:created xsi:type="dcterms:W3CDTF">2021-12-06T16:02:59Z</dcterms:created>
  <dcterms:modified xsi:type="dcterms:W3CDTF">2022-04-25T15:53:57Z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0x010100E0D187BD8B9F6B488BE2330E6EEBF94B</vt:lpwstr>
  </property>
</Properties>
</file>