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3" r:id="rId4"/>
  </p:sldMasterIdLst>
  <p:notesMasterIdLst>
    <p:notesMasterId r:id="rId20"/>
  </p:notesMasterIdLst>
  <p:handoutMasterIdLst>
    <p:handoutMasterId r:id="rId21"/>
  </p:handoutMasterIdLst>
  <p:sldIdLst>
    <p:sldId id="1923" r:id="rId5"/>
    <p:sldId id="1946" r:id="rId6"/>
    <p:sldId id="2145707288" r:id="rId7"/>
    <p:sldId id="2145707289" r:id="rId8"/>
    <p:sldId id="2145707290" r:id="rId9"/>
    <p:sldId id="2145707291" r:id="rId10"/>
    <p:sldId id="2145707292" r:id="rId11"/>
    <p:sldId id="2145707293" r:id="rId12"/>
    <p:sldId id="2145707294" r:id="rId13"/>
    <p:sldId id="2145707295" r:id="rId14"/>
    <p:sldId id="2145707296" r:id="rId15"/>
    <p:sldId id="2145707297" r:id="rId16"/>
    <p:sldId id="2145707298" r:id="rId17"/>
    <p:sldId id="2145707299" r:id="rId18"/>
    <p:sldId id="214570730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Wilkinson" initials="SW" lastIdx="1" clrIdx="0">
    <p:extLst>
      <p:ext uri="{19B8F6BF-5375-455C-9EA6-DF929625EA0E}">
        <p15:presenceInfo xmlns:p15="http://schemas.microsoft.com/office/powerpoint/2012/main" userId="1186059c3be801a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5563"/>
    <a:srgbClr val="80D2CC"/>
    <a:srgbClr val="99DBD6"/>
    <a:srgbClr val="99DDEB"/>
    <a:srgbClr val="80D4E7"/>
    <a:srgbClr val="005EB8"/>
    <a:srgbClr val="E8EDEE"/>
    <a:srgbClr val="003087"/>
    <a:srgbClr val="82D1CB"/>
    <a:srgbClr val="00A4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FA7814-3AC2-42DF-A86E-1F723DA55D34}" v="16" dt="2023-07-14T08:49:15.7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86395" autoAdjust="0"/>
  </p:normalViewPr>
  <p:slideViewPr>
    <p:cSldViewPr snapToGrid="0">
      <p:cViewPr varScale="1">
        <p:scale>
          <a:sx n="51" d="100"/>
          <a:sy n="51" d="100"/>
        </p:scale>
        <p:origin x="560" y="36"/>
      </p:cViewPr>
      <p:guideLst/>
    </p:cSldViewPr>
  </p:slideViewPr>
  <p:outlineViewPr>
    <p:cViewPr>
      <p:scale>
        <a:sx n="33" d="100"/>
        <a:sy n="33" d="100"/>
      </p:scale>
      <p:origin x="0" y="-8880"/>
    </p:cViewPr>
  </p:outlineViewPr>
  <p:notesTextViewPr>
    <p:cViewPr>
      <p:scale>
        <a:sx n="3" d="2"/>
        <a:sy n="3" d="2"/>
      </p:scale>
      <p:origin x="0" y="0"/>
    </p:cViewPr>
  </p:notesTextViewPr>
  <p:sorterViewPr>
    <p:cViewPr>
      <p:scale>
        <a:sx n="80" d="100"/>
        <a:sy n="80" d="100"/>
      </p:scale>
      <p:origin x="0" y="0"/>
    </p:cViewPr>
  </p:sorterViewPr>
  <p:notesViewPr>
    <p:cSldViewPr snapToGrid="0">
      <p:cViewPr varScale="1">
        <p:scale>
          <a:sx n="94" d="100"/>
          <a:sy n="94" d="100"/>
        </p:scale>
        <p:origin x="3226" y="101"/>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A09B7F-70C4-46F7-9108-D1C260791059}"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GB"/>
        </a:p>
      </dgm:t>
    </dgm:pt>
    <dgm:pt modelId="{ADBA394A-2613-48AC-B446-D9659D309CE4}">
      <dgm:prSet phldrT="[Text]" custT="1"/>
      <dgm:spPr/>
      <dgm:t>
        <a:bodyPr/>
        <a:lstStyle/>
        <a:p>
          <a:r>
            <a:rPr lang="en-GB" sz="1400" dirty="0">
              <a:solidFill>
                <a:schemeClr val="bg1"/>
              </a:solidFill>
              <a:latin typeface="Arial" panose="020B0604020202020204" pitchFamily="34" charset="0"/>
              <a:cs typeface="Arial" panose="020B0604020202020204" pitchFamily="34" charset="0"/>
            </a:rPr>
            <a:t>Arrange Quality Panel</a:t>
          </a:r>
        </a:p>
      </dgm:t>
    </dgm:pt>
    <dgm:pt modelId="{56A33AA6-BB67-4A57-9E5D-2DFCA91BC1F4}" type="parTrans" cxnId="{ADAC4032-ADCE-4A6D-AAD6-9FAC2548A90A}">
      <dgm:prSet/>
      <dgm:spPr/>
      <dgm:t>
        <a:bodyPr/>
        <a:lstStyle/>
        <a:p>
          <a:endParaRPr lang="en-GB"/>
        </a:p>
      </dgm:t>
    </dgm:pt>
    <dgm:pt modelId="{10858A54-7444-488E-A754-4968A08B60AF}" type="sibTrans" cxnId="{ADAC4032-ADCE-4A6D-AAD6-9FAC2548A90A}">
      <dgm:prSet/>
      <dgm:spPr/>
      <dgm:t>
        <a:bodyPr/>
        <a:lstStyle/>
        <a:p>
          <a:endParaRPr lang="en-GB"/>
        </a:p>
      </dgm:t>
    </dgm:pt>
    <dgm:pt modelId="{DBFE86FA-C765-4B23-91B7-2ABEFDF9B7E5}">
      <dgm:prSet phldrT="[Text]" custT="1"/>
      <dgm:spPr/>
      <dgm:t>
        <a:bodyPr/>
        <a:lstStyle/>
        <a:p>
          <a:r>
            <a:rPr lang="en-GB" sz="1400" dirty="0">
              <a:solidFill>
                <a:schemeClr val="bg1"/>
              </a:solidFill>
              <a:latin typeface="Arial" panose="020B0604020202020204" pitchFamily="34" charset="0"/>
              <a:cs typeface="Arial" panose="020B0604020202020204" pitchFamily="34" charset="0"/>
            </a:rPr>
            <a:t>Gather 'intelligence'</a:t>
          </a:r>
        </a:p>
      </dgm:t>
    </dgm:pt>
    <dgm:pt modelId="{14BF6E26-927F-476C-9C89-A874EC8F745F}" type="parTrans" cxnId="{22817DEF-B576-4FD0-BE11-3431C72533E9}">
      <dgm:prSet/>
      <dgm:spPr/>
      <dgm:t>
        <a:bodyPr/>
        <a:lstStyle/>
        <a:p>
          <a:endParaRPr lang="en-GB"/>
        </a:p>
      </dgm:t>
    </dgm:pt>
    <dgm:pt modelId="{BE17B2BD-F2B5-426E-883D-C0985EFBF5F8}" type="sibTrans" cxnId="{22817DEF-B576-4FD0-BE11-3431C72533E9}">
      <dgm:prSet/>
      <dgm:spPr/>
      <dgm:t>
        <a:bodyPr/>
        <a:lstStyle/>
        <a:p>
          <a:endParaRPr lang="en-GB"/>
        </a:p>
      </dgm:t>
    </dgm:pt>
    <dgm:pt modelId="{39EB0627-C739-4706-A7CC-F365398F3E12}">
      <dgm:prSet phldrT="[Text]" custT="1"/>
      <dgm:spPr/>
      <dgm:t>
        <a:bodyPr/>
        <a:lstStyle/>
        <a:p>
          <a:r>
            <a:rPr lang="en-GB" sz="1400" dirty="0">
              <a:solidFill>
                <a:schemeClr val="bg1"/>
              </a:solidFill>
              <a:latin typeface="Arial" panose="020B0604020202020204" pitchFamily="34" charset="0"/>
              <a:cs typeface="Arial" panose="020B0604020202020204" pitchFamily="34" charset="0"/>
            </a:rPr>
            <a:t>Investigate</a:t>
          </a:r>
        </a:p>
      </dgm:t>
    </dgm:pt>
    <dgm:pt modelId="{8488407D-0BB5-4CE9-A9F4-7ADD1FF106B9}" type="parTrans" cxnId="{5455E7EB-E671-40A6-B6F6-932F4F99C48B}">
      <dgm:prSet/>
      <dgm:spPr/>
      <dgm:t>
        <a:bodyPr/>
        <a:lstStyle/>
        <a:p>
          <a:endParaRPr lang="en-GB"/>
        </a:p>
      </dgm:t>
    </dgm:pt>
    <dgm:pt modelId="{82FBF5E6-F440-4141-BDF3-0EBCD4919ABA}" type="sibTrans" cxnId="{5455E7EB-E671-40A6-B6F6-932F4F99C48B}">
      <dgm:prSet/>
      <dgm:spPr/>
      <dgm:t>
        <a:bodyPr/>
        <a:lstStyle/>
        <a:p>
          <a:endParaRPr lang="en-GB"/>
        </a:p>
      </dgm:t>
    </dgm:pt>
    <dgm:pt modelId="{C4D62941-D0DA-4F19-99DD-E2156094ADA1}">
      <dgm:prSet phldrT="[Text]" custT="1"/>
      <dgm:spPr/>
      <dgm:t>
        <a:bodyPr/>
        <a:lstStyle/>
        <a:p>
          <a:r>
            <a:rPr lang="en-GB" sz="1400" dirty="0">
              <a:solidFill>
                <a:schemeClr val="bg1"/>
              </a:solidFill>
            </a:rPr>
            <a:t>Hold </a:t>
          </a:r>
          <a:r>
            <a:rPr lang="en-GB" sz="1400" dirty="0">
              <a:solidFill>
                <a:schemeClr val="bg1"/>
              </a:solidFill>
              <a:latin typeface="Arial" panose="020B0604020202020204" pitchFamily="34" charset="0"/>
              <a:cs typeface="Arial" panose="020B0604020202020204" pitchFamily="34" charset="0"/>
            </a:rPr>
            <a:t>Quality</a:t>
          </a:r>
          <a:r>
            <a:rPr lang="en-GB" sz="1400" dirty="0">
              <a:solidFill>
                <a:schemeClr val="bg1"/>
              </a:solidFill>
            </a:rPr>
            <a:t> Panel</a:t>
          </a:r>
        </a:p>
      </dgm:t>
    </dgm:pt>
    <dgm:pt modelId="{45AE62AA-1E39-4DAE-9DE6-B888F95FDBEE}" type="parTrans" cxnId="{FCB787FF-2573-46EC-80DE-D536C53B5CB9}">
      <dgm:prSet/>
      <dgm:spPr/>
      <dgm:t>
        <a:bodyPr/>
        <a:lstStyle/>
        <a:p>
          <a:endParaRPr lang="en-GB"/>
        </a:p>
      </dgm:t>
    </dgm:pt>
    <dgm:pt modelId="{88434A69-8957-49A6-8CB9-D20BD2B84C89}" type="sibTrans" cxnId="{FCB787FF-2573-46EC-80DE-D536C53B5CB9}">
      <dgm:prSet/>
      <dgm:spPr/>
      <dgm:t>
        <a:bodyPr/>
        <a:lstStyle/>
        <a:p>
          <a:endParaRPr lang="en-GB"/>
        </a:p>
      </dgm:t>
    </dgm:pt>
    <dgm:pt modelId="{2F975F97-F339-42CF-914A-95900885AB81}">
      <dgm:prSet phldrT="[Text]" custT="1"/>
      <dgm:spPr/>
      <dgm:t>
        <a:bodyPr/>
        <a:lstStyle/>
        <a:p>
          <a:r>
            <a:rPr lang="en-GB" sz="1400" dirty="0">
              <a:solidFill>
                <a:schemeClr val="bg1"/>
              </a:solidFill>
              <a:latin typeface="Arial" panose="020B0604020202020204" pitchFamily="34" charset="0"/>
              <a:cs typeface="Arial" panose="020B0604020202020204" pitchFamily="34" charset="0"/>
            </a:rPr>
            <a:t>Reporting</a:t>
          </a:r>
        </a:p>
      </dgm:t>
    </dgm:pt>
    <dgm:pt modelId="{D46B6DEA-CE7C-4C97-BC8D-3EFA12601345}" type="parTrans" cxnId="{764579C9-B904-402B-8F2B-73A97B81DABF}">
      <dgm:prSet/>
      <dgm:spPr/>
      <dgm:t>
        <a:bodyPr/>
        <a:lstStyle/>
        <a:p>
          <a:endParaRPr lang="en-GB"/>
        </a:p>
      </dgm:t>
    </dgm:pt>
    <dgm:pt modelId="{104C02DB-DE5A-450C-AA11-0E854FC76798}" type="sibTrans" cxnId="{764579C9-B904-402B-8F2B-73A97B81DABF}">
      <dgm:prSet/>
      <dgm:spPr/>
      <dgm:t>
        <a:bodyPr/>
        <a:lstStyle/>
        <a:p>
          <a:endParaRPr lang="en-GB"/>
        </a:p>
      </dgm:t>
    </dgm:pt>
    <dgm:pt modelId="{89A0C962-32A6-4AD2-92F5-2FABB3C6BCFE}">
      <dgm:prSet custT="1"/>
      <dgm:spPr/>
      <dgm:t>
        <a:bodyPr/>
        <a:lstStyle/>
        <a:p>
          <a:r>
            <a:rPr lang="en-GB" sz="1400" dirty="0">
              <a:solidFill>
                <a:schemeClr val="bg1"/>
              </a:solidFill>
              <a:latin typeface="Arial" panose="020B0604020202020204" pitchFamily="34" charset="0"/>
              <a:cs typeface="Arial" panose="020B0604020202020204" pitchFamily="34" charset="0"/>
            </a:rPr>
            <a:t>Monitoring</a:t>
          </a:r>
        </a:p>
      </dgm:t>
    </dgm:pt>
    <dgm:pt modelId="{022F9319-6F4D-4ACB-A7D6-226D02208EED}" type="parTrans" cxnId="{86DD7F31-5189-41B7-85C2-63371A67F25A}">
      <dgm:prSet/>
      <dgm:spPr/>
      <dgm:t>
        <a:bodyPr/>
        <a:lstStyle/>
        <a:p>
          <a:endParaRPr lang="en-GB"/>
        </a:p>
      </dgm:t>
    </dgm:pt>
    <dgm:pt modelId="{68D986D6-649C-4C63-9DE5-788485841555}" type="sibTrans" cxnId="{86DD7F31-5189-41B7-85C2-63371A67F25A}">
      <dgm:prSet/>
      <dgm:spPr/>
      <dgm:t>
        <a:bodyPr/>
        <a:lstStyle/>
        <a:p>
          <a:endParaRPr lang="en-GB"/>
        </a:p>
      </dgm:t>
    </dgm:pt>
    <dgm:pt modelId="{DF762724-F75D-4AF4-9BBC-E492E5151B05}" type="pres">
      <dgm:prSet presAssocID="{64A09B7F-70C4-46F7-9108-D1C260791059}" presName="cycle" presStyleCnt="0">
        <dgm:presLayoutVars>
          <dgm:dir/>
          <dgm:resizeHandles val="exact"/>
        </dgm:presLayoutVars>
      </dgm:prSet>
      <dgm:spPr/>
    </dgm:pt>
    <dgm:pt modelId="{87579D5E-F511-4B4D-A190-73AE4D478C5C}" type="pres">
      <dgm:prSet presAssocID="{ADBA394A-2613-48AC-B446-D9659D309CE4}" presName="node" presStyleLbl="node1" presStyleIdx="0" presStyleCnt="6" custScaleX="130267" custScaleY="130267" custRadScaleRad="112577" custRadScaleInc="-2508">
        <dgm:presLayoutVars>
          <dgm:bulletEnabled val="1"/>
        </dgm:presLayoutVars>
      </dgm:prSet>
      <dgm:spPr/>
    </dgm:pt>
    <dgm:pt modelId="{F51B0967-6F84-4221-A98B-34EA2E23C48D}" type="pres">
      <dgm:prSet presAssocID="{10858A54-7444-488E-A754-4968A08B60AF}" presName="sibTrans" presStyleLbl="sibTrans2D1" presStyleIdx="0" presStyleCnt="6"/>
      <dgm:spPr/>
    </dgm:pt>
    <dgm:pt modelId="{2AFD7E02-3185-4B98-9A21-E1694385DD5A}" type="pres">
      <dgm:prSet presAssocID="{10858A54-7444-488E-A754-4968A08B60AF}" presName="connectorText" presStyleLbl="sibTrans2D1" presStyleIdx="0" presStyleCnt="6"/>
      <dgm:spPr/>
    </dgm:pt>
    <dgm:pt modelId="{E4877E9F-C6A9-4AF3-BEEA-11458EC41A30}" type="pres">
      <dgm:prSet presAssocID="{DBFE86FA-C765-4B23-91B7-2ABEFDF9B7E5}" presName="node" presStyleLbl="node1" presStyleIdx="1" presStyleCnt="6" custScaleX="130267" custScaleY="130267" custRadScaleRad="104162" custRadScaleInc="5919">
        <dgm:presLayoutVars>
          <dgm:bulletEnabled val="1"/>
        </dgm:presLayoutVars>
      </dgm:prSet>
      <dgm:spPr/>
    </dgm:pt>
    <dgm:pt modelId="{6BBC0C44-887D-4EE7-9761-8AFC6292EF98}" type="pres">
      <dgm:prSet presAssocID="{BE17B2BD-F2B5-426E-883D-C0985EFBF5F8}" presName="sibTrans" presStyleLbl="sibTrans2D1" presStyleIdx="1" presStyleCnt="6"/>
      <dgm:spPr/>
    </dgm:pt>
    <dgm:pt modelId="{2A676AFE-E77F-4E59-B98E-5EA59841F8E0}" type="pres">
      <dgm:prSet presAssocID="{BE17B2BD-F2B5-426E-883D-C0985EFBF5F8}" presName="connectorText" presStyleLbl="sibTrans2D1" presStyleIdx="1" presStyleCnt="6"/>
      <dgm:spPr/>
    </dgm:pt>
    <dgm:pt modelId="{28770915-AECA-4EEF-BC93-D223343CFF94}" type="pres">
      <dgm:prSet presAssocID="{39EB0627-C739-4706-A7CC-F365398F3E12}" presName="node" presStyleLbl="node1" presStyleIdx="2" presStyleCnt="6" custScaleX="130267" custScaleY="130267" custRadScaleRad="106601" custRadScaleInc="-710">
        <dgm:presLayoutVars>
          <dgm:bulletEnabled val="1"/>
        </dgm:presLayoutVars>
      </dgm:prSet>
      <dgm:spPr/>
    </dgm:pt>
    <dgm:pt modelId="{F29146CB-210E-4F26-8B28-B3708FBF6BAD}" type="pres">
      <dgm:prSet presAssocID="{82FBF5E6-F440-4141-BDF3-0EBCD4919ABA}" presName="sibTrans" presStyleLbl="sibTrans2D1" presStyleIdx="2" presStyleCnt="6"/>
      <dgm:spPr/>
    </dgm:pt>
    <dgm:pt modelId="{83F1C021-1766-4032-88EE-4DBC55024C75}" type="pres">
      <dgm:prSet presAssocID="{82FBF5E6-F440-4141-BDF3-0EBCD4919ABA}" presName="connectorText" presStyleLbl="sibTrans2D1" presStyleIdx="2" presStyleCnt="6"/>
      <dgm:spPr/>
    </dgm:pt>
    <dgm:pt modelId="{85596A89-792F-488A-B5C6-A3A416ABB204}" type="pres">
      <dgm:prSet presAssocID="{C4D62941-D0DA-4F19-99DD-E2156094ADA1}" presName="node" presStyleLbl="node1" presStyleIdx="3" presStyleCnt="6" custScaleX="130267" custScaleY="130267" custRadScaleRad="116266" custRadScaleInc="1214">
        <dgm:presLayoutVars>
          <dgm:bulletEnabled val="1"/>
        </dgm:presLayoutVars>
      </dgm:prSet>
      <dgm:spPr/>
    </dgm:pt>
    <dgm:pt modelId="{D8F39C5F-CA75-4475-B3B0-E0B183AF982A}" type="pres">
      <dgm:prSet presAssocID="{88434A69-8957-49A6-8CB9-D20BD2B84C89}" presName="sibTrans" presStyleLbl="sibTrans2D1" presStyleIdx="3" presStyleCnt="6"/>
      <dgm:spPr/>
    </dgm:pt>
    <dgm:pt modelId="{EADC5175-8879-487B-8387-E4064A492F57}" type="pres">
      <dgm:prSet presAssocID="{88434A69-8957-49A6-8CB9-D20BD2B84C89}" presName="connectorText" presStyleLbl="sibTrans2D1" presStyleIdx="3" presStyleCnt="6"/>
      <dgm:spPr/>
    </dgm:pt>
    <dgm:pt modelId="{1E3C1C09-4CC9-423D-8831-D9135261D72B}" type="pres">
      <dgm:prSet presAssocID="{2F975F97-F339-42CF-914A-95900885AB81}" presName="node" presStyleLbl="node1" presStyleIdx="4" presStyleCnt="6" custScaleX="130267" custScaleY="130267" custRadScaleRad="106467" custRadScaleInc="6632">
        <dgm:presLayoutVars>
          <dgm:bulletEnabled val="1"/>
        </dgm:presLayoutVars>
      </dgm:prSet>
      <dgm:spPr/>
    </dgm:pt>
    <dgm:pt modelId="{6D81428D-41C6-4719-AFF5-C22D7BD2E193}" type="pres">
      <dgm:prSet presAssocID="{104C02DB-DE5A-450C-AA11-0E854FC76798}" presName="sibTrans" presStyleLbl="sibTrans2D1" presStyleIdx="4" presStyleCnt="6"/>
      <dgm:spPr/>
    </dgm:pt>
    <dgm:pt modelId="{52626BCD-BFCE-4D7D-BFF7-1E9542D622DD}" type="pres">
      <dgm:prSet presAssocID="{104C02DB-DE5A-450C-AA11-0E854FC76798}" presName="connectorText" presStyleLbl="sibTrans2D1" presStyleIdx="4" presStyleCnt="6"/>
      <dgm:spPr/>
    </dgm:pt>
    <dgm:pt modelId="{FE096F26-C149-43E2-B9C6-7936712455A9}" type="pres">
      <dgm:prSet presAssocID="{89A0C962-32A6-4AD2-92F5-2FABB3C6BCFE}" presName="node" presStyleLbl="node1" presStyleIdx="5" presStyleCnt="6" custScaleX="130267" custScaleY="130267" custRadScaleRad="108119" custRadScaleInc="-6706">
        <dgm:presLayoutVars>
          <dgm:bulletEnabled val="1"/>
        </dgm:presLayoutVars>
      </dgm:prSet>
      <dgm:spPr/>
    </dgm:pt>
    <dgm:pt modelId="{EAF6B693-6AD1-47D6-ADBF-A4C62B21AAC4}" type="pres">
      <dgm:prSet presAssocID="{68D986D6-649C-4C63-9DE5-788485841555}" presName="sibTrans" presStyleLbl="sibTrans2D1" presStyleIdx="5" presStyleCnt="6"/>
      <dgm:spPr/>
    </dgm:pt>
    <dgm:pt modelId="{4B739796-D7C5-48A0-9678-690A75CD3F61}" type="pres">
      <dgm:prSet presAssocID="{68D986D6-649C-4C63-9DE5-788485841555}" presName="connectorText" presStyleLbl="sibTrans2D1" presStyleIdx="5" presStyleCnt="6"/>
      <dgm:spPr/>
    </dgm:pt>
  </dgm:ptLst>
  <dgm:cxnLst>
    <dgm:cxn modelId="{817DDD01-0D73-4917-B2B3-9B67FBDC9C76}" type="presOf" srcId="{ADBA394A-2613-48AC-B446-D9659D309CE4}" destId="{87579D5E-F511-4B4D-A190-73AE4D478C5C}" srcOrd="0" destOrd="0" presId="urn:microsoft.com/office/officeart/2005/8/layout/cycle2"/>
    <dgm:cxn modelId="{51C2B60F-9AB4-4CD1-BA83-583FF6888E41}" type="presOf" srcId="{82FBF5E6-F440-4141-BDF3-0EBCD4919ABA}" destId="{F29146CB-210E-4F26-8B28-B3708FBF6BAD}" srcOrd="0" destOrd="0" presId="urn:microsoft.com/office/officeart/2005/8/layout/cycle2"/>
    <dgm:cxn modelId="{3347D41E-645B-4351-9180-FD89BCA4A4B4}" type="presOf" srcId="{64A09B7F-70C4-46F7-9108-D1C260791059}" destId="{DF762724-F75D-4AF4-9BBC-E492E5151B05}" srcOrd="0" destOrd="0" presId="urn:microsoft.com/office/officeart/2005/8/layout/cycle2"/>
    <dgm:cxn modelId="{9D882E29-77FB-4E74-A49F-643417F69333}" type="presOf" srcId="{10858A54-7444-488E-A754-4968A08B60AF}" destId="{F51B0967-6F84-4221-A98B-34EA2E23C48D}" srcOrd="0" destOrd="0" presId="urn:microsoft.com/office/officeart/2005/8/layout/cycle2"/>
    <dgm:cxn modelId="{5AA4182E-9BA4-48B7-8B12-631881795CCF}" type="presOf" srcId="{BE17B2BD-F2B5-426E-883D-C0985EFBF5F8}" destId="{6BBC0C44-887D-4EE7-9761-8AFC6292EF98}" srcOrd="0" destOrd="0" presId="urn:microsoft.com/office/officeart/2005/8/layout/cycle2"/>
    <dgm:cxn modelId="{86DD7F31-5189-41B7-85C2-63371A67F25A}" srcId="{64A09B7F-70C4-46F7-9108-D1C260791059}" destId="{89A0C962-32A6-4AD2-92F5-2FABB3C6BCFE}" srcOrd="5" destOrd="0" parTransId="{022F9319-6F4D-4ACB-A7D6-226D02208EED}" sibTransId="{68D986D6-649C-4C63-9DE5-788485841555}"/>
    <dgm:cxn modelId="{ADAC4032-ADCE-4A6D-AAD6-9FAC2548A90A}" srcId="{64A09B7F-70C4-46F7-9108-D1C260791059}" destId="{ADBA394A-2613-48AC-B446-D9659D309CE4}" srcOrd="0" destOrd="0" parTransId="{56A33AA6-BB67-4A57-9E5D-2DFCA91BC1F4}" sibTransId="{10858A54-7444-488E-A754-4968A08B60AF}"/>
    <dgm:cxn modelId="{E9C64D43-9D27-4E4F-AE43-DE461BF31401}" type="presOf" srcId="{89A0C962-32A6-4AD2-92F5-2FABB3C6BCFE}" destId="{FE096F26-C149-43E2-B9C6-7936712455A9}" srcOrd="0" destOrd="0" presId="urn:microsoft.com/office/officeart/2005/8/layout/cycle2"/>
    <dgm:cxn modelId="{F120BD49-69B0-4417-ACE8-DF935DAFEAB2}" type="presOf" srcId="{88434A69-8957-49A6-8CB9-D20BD2B84C89}" destId="{EADC5175-8879-487B-8387-E4064A492F57}" srcOrd="1" destOrd="0" presId="urn:microsoft.com/office/officeart/2005/8/layout/cycle2"/>
    <dgm:cxn modelId="{D6F3AA78-4BAC-4B81-A706-EF87F9CE1F11}" type="presOf" srcId="{C4D62941-D0DA-4F19-99DD-E2156094ADA1}" destId="{85596A89-792F-488A-B5C6-A3A416ABB204}" srcOrd="0" destOrd="0" presId="urn:microsoft.com/office/officeart/2005/8/layout/cycle2"/>
    <dgm:cxn modelId="{4C58B979-C7C0-4381-B1C7-48BE775AFB24}" type="presOf" srcId="{39EB0627-C739-4706-A7CC-F365398F3E12}" destId="{28770915-AECA-4EEF-BC93-D223343CFF94}" srcOrd="0" destOrd="0" presId="urn:microsoft.com/office/officeart/2005/8/layout/cycle2"/>
    <dgm:cxn modelId="{EF583F94-7478-49E1-8F2F-1F20C807EE46}" type="presOf" srcId="{DBFE86FA-C765-4B23-91B7-2ABEFDF9B7E5}" destId="{E4877E9F-C6A9-4AF3-BEEA-11458EC41A30}" srcOrd="0" destOrd="0" presId="urn:microsoft.com/office/officeart/2005/8/layout/cycle2"/>
    <dgm:cxn modelId="{ED9A20A5-CE99-4ECA-9C5D-625B7017C16B}" type="presOf" srcId="{68D986D6-649C-4C63-9DE5-788485841555}" destId="{4B739796-D7C5-48A0-9678-690A75CD3F61}" srcOrd="1" destOrd="0" presId="urn:microsoft.com/office/officeart/2005/8/layout/cycle2"/>
    <dgm:cxn modelId="{A3B6BEB2-12CC-4A1B-8B74-07B6FEDB74A5}" type="presOf" srcId="{10858A54-7444-488E-A754-4968A08B60AF}" destId="{2AFD7E02-3185-4B98-9A21-E1694385DD5A}" srcOrd="1" destOrd="0" presId="urn:microsoft.com/office/officeart/2005/8/layout/cycle2"/>
    <dgm:cxn modelId="{71F8DCB4-634A-45EA-857C-579D93DA1C3E}" type="presOf" srcId="{88434A69-8957-49A6-8CB9-D20BD2B84C89}" destId="{D8F39C5F-CA75-4475-B3B0-E0B183AF982A}" srcOrd="0" destOrd="0" presId="urn:microsoft.com/office/officeart/2005/8/layout/cycle2"/>
    <dgm:cxn modelId="{94E207B7-4487-481F-9B03-25EC76D47369}" type="presOf" srcId="{104C02DB-DE5A-450C-AA11-0E854FC76798}" destId="{6D81428D-41C6-4719-AFF5-C22D7BD2E193}" srcOrd="0" destOrd="0" presId="urn:microsoft.com/office/officeart/2005/8/layout/cycle2"/>
    <dgm:cxn modelId="{FFE441C3-4543-4441-86BD-17AD5429E7D7}" type="presOf" srcId="{2F975F97-F339-42CF-914A-95900885AB81}" destId="{1E3C1C09-4CC9-423D-8831-D9135261D72B}" srcOrd="0" destOrd="0" presId="urn:microsoft.com/office/officeart/2005/8/layout/cycle2"/>
    <dgm:cxn modelId="{764579C9-B904-402B-8F2B-73A97B81DABF}" srcId="{64A09B7F-70C4-46F7-9108-D1C260791059}" destId="{2F975F97-F339-42CF-914A-95900885AB81}" srcOrd="4" destOrd="0" parTransId="{D46B6DEA-CE7C-4C97-BC8D-3EFA12601345}" sibTransId="{104C02DB-DE5A-450C-AA11-0E854FC76798}"/>
    <dgm:cxn modelId="{032502D4-26DC-47ED-A237-34D04228CA5A}" type="presOf" srcId="{104C02DB-DE5A-450C-AA11-0E854FC76798}" destId="{52626BCD-BFCE-4D7D-BFF7-1E9542D622DD}" srcOrd="1" destOrd="0" presId="urn:microsoft.com/office/officeart/2005/8/layout/cycle2"/>
    <dgm:cxn modelId="{5455E7EB-E671-40A6-B6F6-932F4F99C48B}" srcId="{64A09B7F-70C4-46F7-9108-D1C260791059}" destId="{39EB0627-C739-4706-A7CC-F365398F3E12}" srcOrd="2" destOrd="0" parTransId="{8488407D-0BB5-4CE9-A9F4-7ADD1FF106B9}" sibTransId="{82FBF5E6-F440-4141-BDF3-0EBCD4919ABA}"/>
    <dgm:cxn modelId="{EE8599EC-AFAE-4AF2-9EFC-771D40E7E91D}" type="presOf" srcId="{82FBF5E6-F440-4141-BDF3-0EBCD4919ABA}" destId="{83F1C021-1766-4032-88EE-4DBC55024C75}" srcOrd="1" destOrd="0" presId="urn:microsoft.com/office/officeart/2005/8/layout/cycle2"/>
    <dgm:cxn modelId="{E2804EEF-3C2A-4054-A90C-182DD93154A1}" type="presOf" srcId="{68D986D6-649C-4C63-9DE5-788485841555}" destId="{EAF6B693-6AD1-47D6-ADBF-A4C62B21AAC4}" srcOrd="0" destOrd="0" presId="urn:microsoft.com/office/officeart/2005/8/layout/cycle2"/>
    <dgm:cxn modelId="{22817DEF-B576-4FD0-BE11-3431C72533E9}" srcId="{64A09B7F-70C4-46F7-9108-D1C260791059}" destId="{DBFE86FA-C765-4B23-91B7-2ABEFDF9B7E5}" srcOrd="1" destOrd="0" parTransId="{14BF6E26-927F-476C-9C89-A874EC8F745F}" sibTransId="{BE17B2BD-F2B5-426E-883D-C0985EFBF5F8}"/>
    <dgm:cxn modelId="{B441A4F9-22E8-46B5-8AA1-CA7B312AC63A}" type="presOf" srcId="{BE17B2BD-F2B5-426E-883D-C0985EFBF5F8}" destId="{2A676AFE-E77F-4E59-B98E-5EA59841F8E0}" srcOrd="1" destOrd="0" presId="urn:microsoft.com/office/officeart/2005/8/layout/cycle2"/>
    <dgm:cxn modelId="{FCB787FF-2573-46EC-80DE-D536C53B5CB9}" srcId="{64A09B7F-70C4-46F7-9108-D1C260791059}" destId="{C4D62941-D0DA-4F19-99DD-E2156094ADA1}" srcOrd="3" destOrd="0" parTransId="{45AE62AA-1E39-4DAE-9DE6-B888F95FDBEE}" sibTransId="{88434A69-8957-49A6-8CB9-D20BD2B84C89}"/>
    <dgm:cxn modelId="{ED827C3D-58CD-47DE-8A63-E26D82541AAF}" type="presParOf" srcId="{DF762724-F75D-4AF4-9BBC-E492E5151B05}" destId="{87579D5E-F511-4B4D-A190-73AE4D478C5C}" srcOrd="0" destOrd="0" presId="urn:microsoft.com/office/officeart/2005/8/layout/cycle2"/>
    <dgm:cxn modelId="{C1075E4C-7198-48C3-8C42-9CB7D43E9B52}" type="presParOf" srcId="{DF762724-F75D-4AF4-9BBC-E492E5151B05}" destId="{F51B0967-6F84-4221-A98B-34EA2E23C48D}" srcOrd="1" destOrd="0" presId="urn:microsoft.com/office/officeart/2005/8/layout/cycle2"/>
    <dgm:cxn modelId="{FA0323F2-8751-4C86-95EF-0892386D29C2}" type="presParOf" srcId="{F51B0967-6F84-4221-A98B-34EA2E23C48D}" destId="{2AFD7E02-3185-4B98-9A21-E1694385DD5A}" srcOrd="0" destOrd="0" presId="urn:microsoft.com/office/officeart/2005/8/layout/cycle2"/>
    <dgm:cxn modelId="{732D406C-5966-4E18-B46A-881375620389}" type="presParOf" srcId="{DF762724-F75D-4AF4-9BBC-E492E5151B05}" destId="{E4877E9F-C6A9-4AF3-BEEA-11458EC41A30}" srcOrd="2" destOrd="0" presId="urn:microsoft.com/office/officeart/2005/8/layout/cycle2"/>
    <dgm:cxn modelId="{8B1B10EB-C07D-4556-918F-4FBBCA0601BA}" type="presParOf" srcId="{DF762724-F75D-4AF4-9BBC-E492E5151B05}" destId="{6BBC0C44-887D-4EE7-9761-8AFC6292EF98}" srcOrd="3" destOrd="0" presId="urn:microsoft.com/office/officeart/2005/8/layout/cycle2"/>
    <dgm:cxn modelId="{5BB5F53B-00E0-4D16-A01A-3959A18FB966}" type="presParOf" srcId="{6BBC0C44-887D-4EE7-9761-8AFC6292EF98}" destId="{2A676AFE-E77F-4E59-B98E-5EA59841F8E0}" srcOrd="0" destOrd="0" presId="urn:microsoft.com/office/officeart/2005/8/layout/cycle2"/>
    <dgm:cxn modelId="{5BF47A61-CDA1-4E1D-8AD0-DAF0E359B419}" type="presParOf" srcId="{DF762724-F75D-4AF4-9BBC-E492E5151B05}" destId="{28770915-AECA-4EEF-BC93-D223343CFF94}" srcOrd="4" destOrd="0" presId="urn:microsoft.com/office/officeart/2005/8/layout/cycle2"/>
    <dgm:cxn modelId="{EE5D8DC4-E694-4E02-AAF0-F8684CB49236}" type="presParOf" srcId="{DF762724-F75D-4AF4-9BBC-E492E5151B05}" destId="{F29146CB-210E-4F26-8B28-B3708FBF6BAD}" srcOrd="5" destOrd="0" presId="urn:microsoft.com/office/officeart/2005/8/layout/cycle2"/>
    <dgm:cxn modelId="{1446CB5B-0375-4D03-B966-2AA1742FD4A7}" type="presParOf" srcId="{F29146CB-210E-4F26-8B28-B3708FBF6BAD}" destId="{83F1C021-1766-4032-88EE-4DBC55024C75}" srcOrd="0" destOrd="0" presId="urn:microsoft.com/office/officeart/2005/8/layout/cycle2"/>
    <dgm:cxn modelId="{52A9D89A-84B5-4462-98F5-0979CB771CF8}" type="presParOf" srcId="{DF762724-F75D-4AF4-9BBC-E492E5151B05}" destId="{85596A89-792F-488A-B5C6-A3A416ABB204}" srcOrd="6" destOrd="0" presId="urn:microsoft.com/office/officeart/2005/8/layout/cycle2"/>
    <dgm:cxn modelId="{AFF593C8-5CF1-470A-AB4A-69C71800A433}" type="presParOf" srcId="{DF762724-F75D-4AF4-9BBC-E492E5151B05}" destId="{D8F39C5F-CA75-4475-B3B0-E0B183AF982A}" srcOrd="7" destOrd="0" presId="urn:microsoft.com/office/officeart/2005/8/layout/cycle2"/>
    <dgm:cxn modelId="{562C4915-2B8D-4290-8394-33102FD6C18B}" type="presParOf" srcId="{D8F39C5F-CA75-4475-B3B0-E0B183AF982A}" destId="{EADC5175-8879-487B-8387-E4064A492F57}" srcOrd="0" destOrd="0" presId="urn:microsoft.com/office/officeart/2005/8/layout/cycle2"/>
    <dgm:cxn modelId="{A7C77CF6-287B-49D2-9087-EF2D142A64EC}" type="presParOf" srcId="{DF762724-F75D-4AF4-9BBC-E492E5151B05}" destId="{1E3C1C09-4CC9-423D-8831-D9135261D72B}" srcOrd="8" destOrd="0" presId="urn:microsoft.com/office/officeart/2005/8/layout/cycle2"/>
    <dgm:cxn modelId="{3E304312-1CD5-40B0-8171-8780DE6973FC}" type="presParOf" srcId="{DF762724-F75D-4AF4-9BBC-E492E5151B05}" destId="{6D81428D-41C6-4719-AFF5-C22D7BD2E193}" srcOrd="9" destOrd="0" presId="urn:microsoft.com/office/officeart/2005/8/layout/cycle2"/>
    <dgm:cxn modelId="{05310474-AE46-478B-90BA-1F786F0CBCC2}" type="presParOf" srcId="{6D81428D-41C6-4719-AFF5-C22D7BD2E193}" destId="{52626BCD-BFCE-4D7D-BFF7-1E9542D622DD}" srcOrd="0" destOrd="0" presId="urn:microsoft.com/office/officeart/2005/8/layout/cycle2"/>
    <dgm:cxn modelId="{30379AAB-C189-46B4-B0E9-A70C6D28DD15}" type="presParOf" srcId="{DF762724-F75D-4AF4-9BBC-E492E5151B05}" destId="{FE096F26-C149-43E2-B9C6-7936712455A9}" srcOrd="10" destOrd="0" presId="urn:microsoft.com/office/officeart/2005/8/layout/cycle2"/>
    <dgm:cxn modelId="{2DF7C197-FA6D-4301-A8C4-0882CE343A0E}" type="presParOf" srcId="{DF762724-F75D-4AF4-9BBC-E492E5151B05}" destId="{EAF6B693-6AD1-47D6-ADBF-A4C62B21AAC4}" srcOrd="11" destOrd="0" presId="urn:microsoft.com/office/officeart/2005/8/layout/cycle2"/>
    <dgm:cxn modelId="{F7C8B021-43EF-42EA-996D-A0264CC9E49B}" type="presParOf" srcId="{EAF6B693-6AD1-47D6-ADBF-A4C62B21AAC4}" destId="{4B739796-D7C5-48A0-9678-690A75CD3F61}" srcOrd="0" destOrd="0" presId="urn:microsoft.com/office/officeart/2005/8/layout/cycle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579D5E-F511-4B4D-A190-73AE4D478C5C}">
      <dsp:nvSpPr>
        <dsp:cNvPr id="0" name=""/>
        <dsp:cNvSpPr/>
      </dsp:nvSpPr>
      <dsp:spPr>
        <a:xfrm>
          <a:off x="3017695" y="-170750"/>
          <a:ext cx="1476743" cy="147674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bg1"/>
              </a:solidFill>
              <a:latin typeface="Arial" panose="020B0604020202020204" pitchFamily="34" charset="0"/>
              <a:cs typeface="Arial" panose="020B0604020202020204" pitchFamily="34" charset="0"/>
            </a:rPr>
            <a:t>Arrange Quality Panel</a:t>
          </a:r>
        </a:p>
      </dsp:txBody>
      <dsp:txXfrm>
        <a:off x="3233959" y="45514"/>
        <a:ext cx="1044215" cy="1044215"/>
      </dsp:txXfrm>
    </dsp:sp>
    <dsp:sp modelId="{F51B0967-6F84-4221-A98B-34EA2E23C48D}">
      <dsp:nvSpPr>
        <dsp:cNvPr id="0" name=""/>
        <dsp:cNvSpPr/>
      </dsp:nvSpPr>
      <dsp:spPr>
        <a:xfrm rot="1713002">
          <a:off x="4457761" y="805657"/>
          <a:ext cx="174801" cy="38259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GB" sz="1700" kern="1200"/>
        </a:p>
      </dsp:txBody>
      <dsp:txXfrm>
        <a:off x="4460949" y="869646"/>
        <a:ext cx="122361" cy="229559"/>
      </dsp:txXfrm>
    </dsp:sp>
    <dsp:sp modelId="{E4877E9F-C6A9-4AF3-BEEA-11458EC41A30}">
      <dsp:nvSpPr>
        <dsp:cNvPr id="0" name=""/>
        <dsp:cNvSpPr/>
      </dsp:nvSpPr>
      <dsp:spPr>
        <a:xfrm>
          <a:off x="4604576" y="692650"/>
          <a:ext cx="1476743" cy="147674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bg1"/>
              </a:solidFill>
              <a:latin typeface="Arial" panose="020B0604020202020204" pitchFamily="34" charset="0"/>
              <a:cs typeface="Arial" panose="020B0604020202020204" pitchFamily="34" charset="0"/>
            </a:rPr>
            <a:t>Gather 'intelligence'</a:t>
          </a:r>
        </a:p>
      </dsp:txBody>
      <dsp:txXfrm>
        <a:off x="4820840" y="908914"/>
        <a:ext cx="1044215" cy="1044215"/>
      </dsp:txXfrm>
    </dsp:sp>
    <dsp:sp modelId="{6BBC0C44-887D-4EE7-9761-8AFC6292EF98}">
      <dsp:nvSpPr>
        <dsp:cNvPr id="0" name=""/>
        <dsp:cNvSpPr/>
      </dsp:nvSpPr>
      <dsp:spPr>
        <a:xfrm rot="5375139">
          <a:off x="5279598" y="2105473"/>
          <a:ext cx="139222" cy="38259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GB" sz="1700" kern="1200"/>
        </a:p>
      </dsp:txBody>
      <dsp:txXfrm>
        <a:off x="5300330" y="2161110"/>
        <a:ext cx="97455" cy="229559"/>
      </dsp:txXfrm>
    </dsp:sp>
    <dsp:sp modelId="{28770915-AECA-4EEF-BC93-D223343CFF94}">
      <dsp:nvSpPr>
        <dsp:cNvPr id="0" name=""/>
        <dsp:cNvSpPr/>
      </dsp:nvSpPr>
      <dsp:spPr>
        <a:xfrm>
          <a:off x="4617155" y="2432032"/>
          <a:ext cx="1476743" cy="147674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bg1"/>
              </a:solidFill>
              <a:latin typeface="Arial" panose="020B0604020202020204" pitchFamily="34" charset="0"/>
              <a:cs typeface="Arial" panose="020B0604020202020204" pitchFamily="34" charset="0"/>
            </a:rPr>
            <a:t>Investigate</a:t>
          </a:r>
        </a:p>
      </dsp:txBody>
      <dsp:txXfrm>
        <a:off x="4833419" y="2648296"/>
        <a:ext cx="1044215" cy="1044215"/>
      </dsp:txXfrm>
    </dsp:sp>
    <dsp:sp modelId="{F29146CB-210E-4F26-8B28-B3708FBF6BAD}">
      <dsp:nvSpPr>
        <dsp:cNvPr id="0" name=""/>
        <dsp:cNvSpPr/>
      </dsp:nvSpPr>
      <dsp:spPr>
        <a:xfrm rot="9193874">
          <a:off x="4486450" y="3377326"/>
          <a:ext cx="159325" cy="38259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GB" sz="1700" kern="1200"/>
        </a:p>
      </dsp:txBody>
      <dsp:txXfrm rot="10800000">
        <a:off x="4531686" y="3443082"/>
        <a:ext cx="111528" cy="229559"/>
      </dsp:txXfrm>
    </dsp:sp>
    <dsp:sp modelId="{85596A89-792F-488A-B5C6-A3A416ABB204}">
      <dsp:nvSpPr>
        <dsp:cNvPr id="0" name=""/>
        <dsp:cNvSpPr/>
      </dsp:nvSpPr>
      <dsp:spPr>
        <a:xfrm>
          <a:off x="3030275" y="3232537"/>
          <a:ext cx="1476743" cy="147674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bg1"/>
              </a:solidFill>
            </a:rPr>
            <a:t>Hold </a:t>
          </a:r>
          <a:r>
            <a:rPr lang="en-GB" sz="1400" kern="1200" dirty="0">
              <a:solidFill>
                <a:schemeClr val="bg1"/>
              </a:solidFill>
              <a:latin typeface="Arial" panose="020B0604020202020204" pitchFamily="34" charset="0"/>
              <a:cs typeface="Arial" panose="020B0604020202020204" pitchFamily="34" charset="0"/>
            </a:rPr>
            <a:t>Quality</a:t>
          </a:r>
          <a:r>
            <a:rPr lang="en-GB" sz="1400" kern="1200" dirty="0">
              <a:solidFill>
                <a:schemeClr val="bg1"/>
              </a:solidFill>
            </a:rPr>
            <a:t> Panel</a:t>
          </a:r>
        </a:p>
      </dsp:txBody>
      <dsp:txXfrm>
        <a:off x="3246539" y="3448801"/>
        <a:ext cx="1044215" cy="1044215"/>
      </dsp:txXfrm>
    </dsp:sp>
    <dsp:sp modelId="{D8F39C5F-CA75-4475-B3B0-E0B183AF982A}">
      <dsp:nvSpPr>
        <dsp:cNvPr id="0" name=""/>
        <dsp:cNvSpPr/>
      </dsp:nvSpPr>
      <dsp:spPr>
        <a:xfrm rot="12491883">
          <a:off x="2893660" y="3356496"/>
          <a:ext cx="171639" cy="38259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GB" sz="1700" kern="1200"/>
        </a:p>
      </dsp:txBody>
      <dsp:txXfrm rot="10800000">
        <a:off x="2942096" y="3445182"/>
        <a:ext cx="120147" cy="229559"/>
      </dsp:txXfrm>
    </dsp:sp>
    <dsp:sp modelId="{1E3C1C09-4CC9-423D-8831-D9135261D72B}">
      <dsp:nvSpPr>
        <dsp:cNvPr id="0" name=""/>
        <dsp:cNvSpPr/>
      </dsp:nvSpPr>
      <dsp:spPr>
        <a:xfrm>
          <a:off x="1443378" y="2381720"/>
          <a:ext cx="1476743" cy="147674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bg1"/>
              </a:solidFill>
              <a:latin typeface="Arial" panose="020B0604020202020204" pitchFamily="34" charset="0"/>
              <a:cs typeface="Arial" panose="020B0604020202020204" pitchFamily="34" charset="0"/>
            </a:rPr>
            <a:t>Reporting</a:t>
          </a:r>
        </a:p>
      </dsp:txBody>
      <dsp:txXfrm>
        <a:off x="1659642" y="2597984"/>
        <a:ext cx="1044215" cy="1044215"/>
      </dsp:txXfrm>
    </dsp:sp>
    <dsp:sp modelId="{6D81428D-41C6-4719-AFF5-C22D7BD2E193}">
      <dsp:nvSpPr>
        <dsp:cNvPr id="0" name=""/>
        <dsp:cNvSpPr/>
      </dsp:nvSpPr>
      <dsp:spPr>
        <a:xfrm rot="16149561">
          <a:off x="2106244" y="2075244"/>
          <a:ext cx="125963" cy="38259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GB" sz="1700" kern="1200"/>
        </a:p>
      </dsp:txBody>
      <dsp:txXfrm rot="10800000">
        <a:off x="2125416" y="2170656"/>
        <a:ext cx="88174" cy="229559"/>
      </dsp:txXfrm>
    </dsp:sp>
    <dsp:sp modelId="{FE096F26-C149-43E2-B9C6-7936712455A9}">
      <dsp:nvSpPr>
        <dsp:cNvPr id="0" name=""/>
        <dsp:cNvSpPr/>
      </dsp:nvSpPr>
      <dsp:spPr>
        <a:xfrm>
          <a:off x="1418225" y="667494"/>
          <a:ext cx="1476743" cy="147674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bg1"/>
              </a:solidFill>
              <a:latin typeface="Arial" panose="020B0604020202020204" pitchFamily="34" charset="0"/>
              <a:cs typeface="Arial" panose="020B0604020202020204" pitchFamily="34" charset="0"/>
            </a:rPr>
            <a:t>Monitoring</a:t>
          </a:r>
        </a:p>
      </dsp:txBody>
      <dsp:txXfrm>
        <a:off x="1634489" y="883758"/>
        <a:ext cx="1044215" cy="1044215"/>
      </dsp:txXfrm>
    </dsp:sp>
    <dsp:sp modelId="{EAF6B693-6AD1-47D6-ADBF-A4C62B21AAC4}">
      <dsp:nvSpPr>
        <dsp:cNvPr id="0" name=""/>
        <dsp:cNvSpPr/>
      </dsp:nvSpPr>
      <dsp:spPr>
        <a:xfrm rot="19940521">
          <a:off x="2864757" y="797735"/>
          <a:ext cx="174406" cy="38259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GB" sz="1700" kern="1200"/>
        </a:p>
      </dsp:txBody>
      <dsp:txXfrm>
        <a:off x="2867746" y="886399"/>
        <a:ext cx="122084" cy="229559"/>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A2EEC95-64DF-BC69-FC71-A682B404867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E9611872-9401-5D00-CCCA-46DDE0B8B9C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3C6D816-94D6-40FC-B977-F8A94C7E4824}" type="datetimeFigureOut">
              <a:rPr lang="en-GB" smtClean="0"/>
              <a:t>19/07/2023</a:t>
            </a:fld>
            <a:endParaRPr lang="en-GB"/>
          </a:p>
        </p:txBody>
      </p:sp>
      <p:sp>
        <p:nvSpPr>
          <p:cNvPr id="4" name="Footer Placeholder 3">
            <a:extLst>
              <a:ext uri="{FF2B5EF4-FFF2-40B4-BE49-F238E27FC236}">
                <a16:creationId xmlns:a16="http://schemas.microsoft.com/office/drawing/2014/main" id="{46056112-4593-5EC1-B7DA-2B07022F7AC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019C22BD-2C7D-A062-42A2-EA161F716A2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00EB188-56CE-4FCB-8130-436851797F69}" type="slidenum">
              <a:rPr lang="en-GB" smtClean="0"/>
              <a:t>‹#›</a:t>
            </a:fld>
            <a:endParaRPr lang="en-GB"/>
          </a:p>
        </p:txBody>
      </p:sp>
    </p:spTree>
    <p:extLst>
      <p:ext uri="{BB962C8B-B14F-4D97-AF65-F5344CB8AC3E}">
        <p14:creationId xmlns:p14="http://schemas.microsoft.com/office/powerpoint/2010/main" val="31621816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EED4C3-48B6-4E4A-9B0F-8051E56348DC}" type="datetimeFigureOut">
              <a:rPr lang="en-GB" smtClean="0"/>
              <a:t>19/07/2023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4EC7EF-95E1-3D44-A982-BC7A3E9C617E}" type="slidenum">
              <a:rPr lang="en-GB" smtClean="0"/>
              <a:t>‹#›</a:t>
            </a:fld>
            <a:endParaRPr lang="en-GB"/>
          </a:p>
        </p:txBody>
      </p:sp>
    </p:spTree>
    <p:extLst>
      <p:ext uri="{BB962C8B-B14F-4D97-AF65-F5344CB8AC3E}">
        <p14:creationId xmlns:p14="http://schemas.microsoft.com/office/powerpoint/2010/main" val="1501633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Standard title slide</a:t>
            </a:r>
          </a:p>
        </p:txBody>
      </p:sp>
      <p:sp>
        <p:nvSpPr>
          <p:cNvPr id="4" name="Slide Number Placeholder 3"/>
          <p:cNvSpPr>
            <a:spLocks noGrp="1"/>
          </p:cNvSpPr>
          <p:nvPr>
            <p:ph type="sldNum" sz="quarter" idx="5"/>
          </p:nvPr>
        </p:nvSpPr>
        <p:spPr/>
        <p:txBody>
          <a:bodyPr/>
          <a:lstStyle/>
          <a:p>
            <a:fld id="{9A4EC7EF-95E1-3D44-A982-BC7A3E9C617E}" type="slidenum">
              <a:rPr lang="en-GB" smtClean="0"/>
              <a:t>1</a:t>
            </a:fld>
            <a:endParaRPr lang="en-GB"/>
          </a:p>
        </p:txBody>
      </p:sp>
    </p:spTree>
    <p:extLst>
      <p:ext uri="{BB962C8B-B14F-4D97-AF65-F5344CB8AC3E}">
        <p14:creationId xmlns:p14="http://schemas.microsoft.com/office/powerpoint/2010/main" val="2475756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2</a:t>
            </a:fld>
            <a:endParaRPr lang="en-GB"/>
          </a:p>
        </p:txBody>
      </p:sp>
    </p:spTree>
    <p:extLst>
      <p:ext uri="{BB962C8B-B14F-4D97-AF65-F5344CB8AC3E}">
        <p14:creationId xmlns:p14="http://schemas.microsoft.com/office/powerpoint/2010/main" val="3636082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13.svg"/><Relationship Id="rId7" Type="http://schemas.openxmlformats.org/officeDocument/2006/relationships/image" Target="../media/image17.sv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6.png"/><Relationship Id="rId5" Type="http://schemas.openxmlformats.org/officeDocument/2006/relationships/image" Target="../media/image15.svg"/><Relationship Id="rId4" Type="http://schemas.openxmlformats.org/officeDocument/2006/relationships/image" Target="../media/image14.png"/><Relationship Id="rId9" Type="http://schemas.openxmlformats.org/officeDocument/2006/relationships/image" Target="../media/image18.png"/></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Heading, content, basic text one col">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32DDCA5-A307-96EA-64A8-CCBA8E5F6393}"/>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347413" y="3166643"/>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sp>
        <p:nvSpPr>
          <p:cNvPr id="3" name="Content Placeholder 2"/>
          <p:cNvSpPr>
            <a:spLocks noGrp="1"/>
          </p:cNvSpPr>
          <p:nvPr>
            <p:ph idx="1" hasCustomPrompt="1"/>
          </p:nvPr>
        </p:nvSpPr>
        <p:spPr>
          <a:xfrm>
            <a:off x="412708" y="2106000"/>
            <a:ext cx="7632000" cy="4026443"/>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2200" b="0">
                <a:solidFill>
                  <a:schemeClr val="accent6"/>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dirty="0"/>
              <a:t>Click to add text</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645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CON Grid Boxes 4UP Grey">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2277721" y="2088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
        <p:nvSpPr>
          <p:cNvPr id="4" name="Rectangle: Top Corners Rounded 3">
            <a:extLst>
              <a:ext uri="{FF2B5EF4-FFF2-40B4-BE49-F238E27FC236}">
                <a16:creationId xmlns:a16="http://schemas.microsoft.com/office/drawing/2014/main" id="{B540671A-ED56-3548-A508-080ABBDB5E58}"/>
              </a:ext>
            </a:extLst>
          </p:cNvPr>
          <p:cNvSpPr/>
          <p:nvPr userDrawn="1"/>
        </p:nvSpPr>
        <p:spPr>
          <a:xfrm>
            <a:off x="2277721"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6231884" y="208903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userDrawn="1"/>
        </p:nvSpPr>
        <p:spPr>
          <a:xfrm>
            <a:off x="6231884"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2277721" y="464926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5" name="Rectangle: Top Corners Rounded 24">
            <a:extLst>
              <a:ext uri="{FF2B5EF4-FFF2-40B4-BE49-F238E27FC236}">
                <a16:creationId xmlns:a16="http://schemas.microsoft.com/office/drawing/2014/main" id="{8FD6A08D-6DD3-C845-8B17-CC9297B607DC}"/>
              </a:ext>
            </a:extLst>
          </p:cNvPr>
          <p:cNvSpPr/>
          <p:nvPr userDrawn="1"/>
        </p:nvSpPr>
        <p:spPr>
          <a:xfrm>
            <a:off x="2277721" y="3749267"/>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6231884" y="465042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7" name="Rectangle: Top Corners Rounded 26">
            <a:extLst>
              <a:ext uri="{FF2B5EF4-FFF2-40B4-BE49-F238E27FC236}">
                <a16:creationId xmlns:a16="http://schemas.microsoft.com/office/drawing/2014/main" id="{B5A7277B-59DD-844A-A364-77AED24CBAC1}"/>
              </a:ext>
            </a:extLst>
          </p:cNvPr>
          <p:cNvSpPr/>
          <p:nvPr userDrawn="1"/>
        </p:nvSpPr>
        <p:spPr>
          <a:xfrm>
            <a:off x="6239447" y="3752201"/>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itle 1">
            <a:extLst>
              <a:ext uri="{FF2B5EF4-FFF2-40B4-BE49-F238E27FC236}">
                <a16:creationId xmlns:a16="http://schemas.microsoft.com/office/drawing/2014/main" id="{1ACF78F6-439A-384B-9C21-D11B5B50E050}"/>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dirty="0"/>
              <a:t>Heading</a:t>
            </a:r>
          </a:p>
        </p:txBody>
      </p:sp>
      <p:pic>
        <p:nvPicPr>
          <p:cNvPr id="6" name="Picture 5">
            <a:extLst>
              <a:ext uri="{FF2B5EF4-FFF2-40B4-BE49-F238E27FC236}">
                <a16:creationId xmlns:a16="http://schemas.microsoft.com/office/drawing/2014/main" id="{2F244FF8-F4E4-0514-77D0-8D8D69F9337B}"/>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cxnSp>
        <p:nvCxnSpPr>
          <p:cNvPr id="7" name="Straight Connector 6">
            <a:extLst>
              <a:ext uri="{FF2B5EF4-FFF2-40B4-BE49-F238E27FC236}">
                <a16:creationId xmlns:a16="http://schemas.microsoft.com/office/drawing/2014/main" id="{7DBEB741-20EA-C36A-7EF8-DE1CD1F1AA0C}"/>
              </a:ext>
            </a:extLst>
          </p:cNvPr>
          <p:cNvCxnSpPr>
            <a:cxnSpLocks/>
          </p:cNvCxnSpPr>
          <p:nvPr userDrawn="1"/>
        </p:nvCxnSpPr>
        <p:spPr>
          <a:xfrm>
            <a:off x="432000" y="6336000"/>
            <a:ext cx="11384862"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9184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CON Grid Boxes 2UP Grey">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9B26CA0-4967-284E-42B6-5686F8C6B07B}"/>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2000" y="2699082"/>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userDrawn="1"/>
        </p:nvSpPr>
        <p:spPr>
          <a:xfrm>
            <a:off x="432000" y="1691082"/>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 Placeholder 7">
            <a:extLst>
              <a:ext uri="{FF2B5EF4-FFF2-40B4-BE49-F238E27FC236}">
                <a16:creationId xmlns:a16="http://schemas.microsoft.com/office/drawing/2014/main" id="{242484D6-4364-A442-9ABC-5042556E6205}"/>
              </a:ext>
            </a:extLst>
          </p:cNvPr>
          <p:cNvSpPr>
            <a:spLocks noGrp="1"/>
          </p:cNvSpPr>
          <p:nvPr>
            <p:ph type="body" sz="quarter" idx="15"/>
          </p:nvPr>
        </p:nvSpPr>
        <p:spPr>
          <a:xfrm>
            <a:off x="4324378" y="2699082"/>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2" name="Rectangle: Top Corners Rounded 21">
            <a:extLst>
              <a:ext uri="{FF2B5EF4-FFF2-40B4-BE49-F238E27FC236}">
                <a16:creationId xmlns:a16="http://schemas.microsoft.com/office/drawing/2014/main" id="{9E7ED11E-4751-6140-AC11-8C5B88B96EE4}"/>
              </a:ext>
            </a:extLst>
          </p:cNvPr>
          <p:cNvSpPr/>
          <p:nvPr userDrawn="1"/>
        </p:nvSpPr>
        <p:spPr>
          <a:xfrm>
            <a:off x="4324378" y="1691082"/>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itle 1">
            <a:extLst>
              <a:ext uri="{FF2B5EF4-FFF2-40B4-BE49-F238E27FC236}">
                <a16:creationId xmlns:a16="http://schemas.microsoft.com/office/drawing/2014/main" id="{C5DD270E-858A-0745-A4F5-3FE5B49194FA}"/>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dirty="0"/>
              <a:t>Heading</a:t>
            </a:r>
          </a:p>
        </p:txBody>
      </p:sp>
      <p:pic>
        <p:nvPicPr>
          <p:cNvPr id="3" name="Picture 2">
            <a:extLst>
              <a:ext uri="{FF2B5EF4-FFF2-40B4-BE49-F238E27FC236}">
                <a16:creationId xmlns:a16="http://schemas.microsoft.com/office/drawing/2014/main" id="{6FD787DC-00EF-B13A-FE97-CE51273E8674}"/>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cxnSp>
        <p:nvCxnSpPr>
          <p:cNvPr id="5" name="Straight Connector 4">
            <a:extLst>
              <a:ext uri="{FF2B5EF4-FFF2-40B4-BE49-F238E27FC236}">
                <a16:creationId xmlns:a16="http://schemas.microsoft.com/office/drawing/2014/main" id="{20783BA3-377B-7D8A-0B7B-91C314676A0C}"/>
              </a:ext>
            </a:extLst>
          </p:cNvPr>
          <p:cNvCxnSpPr>
            <a:cxnSpLocks/>
          </p:cNvCxnSpPr>
          <p:nvPr userDrawn="1"/>
        </p:nvCxnSpPr>
        <p:spPr>
          <a:xfrm>
            <a:off x="432000" y="6336000"/>
            <a:ext cx="11384862"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6616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Grid, Titles 4UP Grey">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28BBC9FB-69CA-ACB9-E6B9-6E2830215B65}"/>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ectangle: Top Corners Rounded 17">
            <a:extLst>
              <a:ext uri="{FF2B5EF4-FFF2-40B4-BE49-F238E27FC236}">
                <a16:creationId xmlns:a16="http://schemas.microsoft.com/office/drawing/2014/main" id="{205929B3-ED58-E54F-B724-E24FB5F163DF}"/>
              </a:ext>
            </a:extLst>
          </p:cNvPr>
          <p:cNvSpPr/>
          <p:nvPr userDrawn="1"/>
        </p:nvSpPr>
        <p:spPr>
          <a:xfrm>
            <a:off x="432000"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432000" y="2088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92000" y="208903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userDrawn="1"/>
        </p:nvSpPr>
        <p:spPr>
          <a:xfrm>
            <a:off x="4392000"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432000" y="4644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5" name="Rectangle: Top Corners Rounded 24">
            <a:extLst>
              <a:ext uri="{FF2B5EF4-FFF2-40B4-BE49-F238E27FC236}">
                <a16:creationId xmlns:a16="http://schemas.microsoft.com/office/drawing/2014/main" id="{8FD6A08D-6DD3-C845-8B17-CC9297B607DC}"/>
              </a:ext>
            </a:extLst>
          </p:cNvPr>
          <p:cNvSpPr/>
          <p:nvPr userDrawn="1"/>
        </p:nvSpPr>
        <p:spPr>
          <a:xfrm>
            <a:off x="432000" y="3744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4392000" y="4644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7" name="Rectangle: Top Corners Rounded 26">
            <a:extLst>
              <a:ext uri="{FF2B5EF4-FFF2-40B4-BE49-F238E27FC236}">
                <a16:creationId xmlns:a16="http://schemas.microsoft.com/office/drawing/2014/main" id="{B5A7277B-59DD-844A-A364-77AED24CBAC1}"/>
              </a:ext>
            </a:extLst>
          </p:cNvPr>
          <p:cNvSpPr/>
          <p:nvPr userDrawn="1"/>
        </p:nvSpPr>
        <p:spPr>
          <a:xfrm>
            <a:off x="4392000" y="3744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itle 1">
            <a:extLst>
              <a:ext uri="{FF2B5EF4-FFF2-40B4-BE49-F238E27FC236}">
                <a16:creationId xmlns:a16="http://schemas.microsoft.com/office/drawing/2014/main" id="{7F5640E1-FA0E-4F42-9387-CD7C434D28C4}"/>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dirty="0"/>
              <a:t>Heading</a:t>
            </a:r>
          </a:p>
        </p:txBody>
      </p:sp>
      <p:sp>
        <p:nvSpPr>
          <p:cNvPr id="3" name="Text Placeholder 2">
            <a:extLst>
              <a:ext uri="{FF2B5EF4-FFF2-40B4-BE49-F238E27FC236}">
                <a16:creationId xmlns:a16="http://schemas.microsoft.com/office/drawing/2014/main" id="{AEF555C5-A77A-2E44-BAF7-246298421E13}"/>
              </a:ext>
            </a:extLst>
          </p:cNvPr>
          <p:cNvSpPr>
            <a:spLocks noGrp="1"/>
          </p:cNvSpPr>
          <p:nvPr>
            <p:ph type="body" sz="quarter" idx="18" hasCustomPrompt="1"/>
          </p:nvPr>
        </p:nvSpPr>
        <p:spPr>
          <a:xfrm>
            <a:off x="540000" y="1296000"/>
            <a:ext cx="3348000" cy="684000"/>
          </a:xfrm>
        </p:spPr>
        <p:txBody>
          <a:bodyPr anchor="ctr"/>
          <a:lstStyle>
            <a:lvl1pPr algn="ctr">
              <a:buNone/>
              <a:defRPr sz="2200" b="1">
                <a:solidFill>
                  <a:schemeClr val="accent6"/>
                </a:solidFill>
              </a:defRPr>
            </a:lvl1pPr>
          </a:lstStyle>
          <a:p>
            <a:pPr lvl="0"/>
            <a:r>
              <a:rPr lang="en-GB" dirty="0"/>
              <a:t>Insert title</a:t>
            </a:r>
          </a:p>
        </p:txBody>
      </p:sp>
      <p:sp>
        <p:nvSpPr>
          <p:cNvPr id="22" name="Text Placeholder 2">
            <a:extLst>
              <a:ext uri="{FF2B5EF4-FFF2-40B4-BE49-F238E27FC236}">
                <a16:creationId xmlns:a16="http://schemas.microsoft.com/office/drawing/2014/main" id="{D4B913F3-B51C-1F4F-BA00-F024BBF468C2}"/>
              </a:ext>
            </a:extLst>
          </p:cNvPr>
          <p:cNvSpPr>
            <a:spLocks noGrp="1"/>
          </p:cNvSpPr>
          <p:nvPr>
            <p:ph type="body" sz="quarter" idx="19" hasCustomPrompt="1"/>
          </p:nvPr>
        </p:nvSpPr>
        <p:spPr>
          <a:xfrm>
            <a:off x="4500000" y="1302462"/>
            <a:ext cx="3348000" cy="684000"/>
          </a:xfrm>
        </p:spPr>
        <p:txBody>
          <a:bodyPr anchor="ctr"/>
          <a:lstStyle>
            <a:lvl1pPr algn="ctr">
              <a:buNone/>
              <a:defRPr sz="2200" b="1">
                <a:solidFill>
                  <a:schemeClr val="accent6"/>
                </a:solidFill>
              </a:defRPr>
            </a:lvl1pPr>
          </a:lstStyle>
          <a:p>
            <a:pPr lvl="0"/>
            <a:r>
              <a:rPr lang="en-GB" dirty="0"/>
              <a:t>Insert title</a:t>
            </a:r>
          </a:p>
        </p:txBody>
      </p:sp>
      <p:sp>
        <p:nvSpPr>
          <p:cNvPr id="30" name="Text Placeholder 2">
            <a:extLst>
              <a:ext uri="{FF2B5EF4-FFF2-40B4-BE49-F238E27FC236}">
                <a16:creationId xmlns:a16="http://schemas.microsoft.com/office/drawing/2014/main" id="{9A16CC21-F99A-6F47-A063-FA9FE06BAE1A}"/>
              </a:ext>
            </a:extLst>
          </p:cNvPr>
          <p:cNvSpPr>
            <a:spLocks noGrp="1"/>
          </p:cNvSpPr>
          <p:nvPr>
            <p:ph type="body" sz="quarter" idx="20" hasCustomPrompt="1"/>
          </p:nvPr>
        </p:nvSpPr>
        <p:spPr>
          <a:xfrm>
            <a:off x="540000" y="3852000"/>
            <a:ext cx="3348000" cy="684000"/>
          </a:xfrm>
        </p:spPr>
        <p:txBody>
          <a:bodyPr anchor="ctr"/>
          <a:lstStyle>
            <a:lvl1pPr algn="ctr">
              <a:buNone/>
              <a:defRPr sz="2200" b="1">
                <a:solidFill>
                  <a:schemeClr val="accent6"/>
                </a:solidFill>
              </a:defRPr>
            </a:lvl1pPr>
          </a:lstStyle>
          <a:p>
            <a:pPr lvl="0"/>
            <a:r>
              <a:rPr lang="en-GB" dirty="0"/>
              <a:t>Insert title</a:t>
            </a:r>
          </a:p>
        </p:txBody>
      </p:sp>
      <p:sp>
        <p:nvSpPr>
          <p:cNvPr id="31" name="Text Placeholder 2">
            <a:extLst>
              <a:ext uri="{FF2B5EF4-FFF2-40B4-BE49-F238E27FC236}">
                <a16:creationId xmlns:a16="http://schemas.microsoft.com/office/drawing/2014/main" id="{511DBD00-D83F-EF49-900D-B6C65CED2738}"/>
              </a:ext>
            </a:extLst>
          </p:cNvPr>
          <p:cNvSpPr>
            <a:spLocks noGrp="1"/>
          </p:cNvSpPr>
          <p:nvPr>
            <p:ph type="body" sz="quarter" idx="21" hasCustomPrompt="1"/>
          </p:nvPr>
        </p:nvSpPr>
        <p:spPr>
          <a:xfrm>
            <a:off x="4500000" y="3852000"/>
            <a:ext cx="3348000" cy="684000"/>
          </a:xfrm>
        </p:spPr>
        <p:txBody>
          <a:bodyPr anchor="ctr"/>
          <a:lstStyle>
            <a:lvl1pPr algn="ctr">
              <a:buNone/>
              <a:defRPr sz="2200" b="1">
                <a:solidFill>
                  <a:schemeClr val="accent6"/>
                </a:solidFill>
              </a:defRPr>
            </a:lvl1pPr>
          </a:lstStyle>
          <a:p>
            <a:pPr lvl="0"/>
            <a:r>
              <a:rPr lang="en-GB" dirty="0"/>
              <a:t>Insert title</a:t>
            </a:r>
          </a:p>
        </p:txBody>
      </p:sp>
      <p:cxnSp>
        <p:nvCxnSpPr>
          <p:cNvPr id="29" name="Straight Connector 28">
            <a:extLst>
              <a:ext uri="{FF2B5EF4-FFF2-40B4-BE49-F238E27FC236}">
                <a16:creationId xmlns:a16="http://schemas.microsoft.com/office/drawing/2014/main" id="{59357DCD-A469-B34A-A880-D744CA731C14}"/>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4BA4CC6C-41AA-2D50-A8B9-63559566F418}"/>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271482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0190978-5FC4-6858-371C-AF3DAD50E21F}"/>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11" name="Text Placeholder 7">
            <a:extLst>
              <a:ext uri="{FF2B5EF4-FFF2-40B4-BE49-F238E27FC236}">
                <a16:creationId xmlns:a16="http://schemas.microsoft.com/office/drawing/2014/main" id="{9F1649F8-C95E-B04E-A0E7-F89193CC9718}"/>
              </a:ext>
            </a:extLst>
          </p:cNvPr>
          <p:cNvSpPr>
            <a:spLocks noGrp="1"/>
          </p:cNvSpPr>
          <p:nvPr>
            <p:ph type="body" sz="quarter" idx="14" hasCustomPrompt="1"/>
          </p:nvPr>
        </p:nvSpPr>
        <p:spPr>
          <a:xfrm>
            <a:off x="537224" y="1314156"/>
            <a:ext cx="7503849" cy="3466727"/>
          </a:xfrm>
          <a:prstGeom prst="rect">
            <a:avLst/>
          </a:prstGeom>
        </p:spPr>
        <p:txBody>
          <a:bodyPr>
            <a:noAutofit/>
          </a:bodyPr>
          <a:lstStyle>
            <a:lvl1pPr marL="288000" indent="-288000" algn="l">
              <a:buNone/>
              <a:defRPr sz="42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“Showcase quotation</a:t>
            </a:r>
            <a:br>
              <a:rPr lang="en-GB" dirty="0"/>
            </a:br>
            <a:r>
              <a:rPr lang="en-GB" dirty="0"/>
              <a:t>with left aligned text over multiple lines. Try to keep</a:t>
            </a:r>
            <a:br>
              <a:rPr lang="en-GB" dirty="0"/>
            </a:br>
            <a:r>
              <a:rPr lang="en-GB" dirty="0"/>
              <a:t>it to four lines if </a:t>
            </a:r>
            <a:r>
              <a:rPr lang="en-GB" dirty="0" err="1"/>
              <a:t>poss</a:t>
            </a:r>
            <a:r>
              <a:rPr lang="en-GB" dirty="0"/>
              <a:t> or five lines max.”</a:t>
            </a:r>
          </a:p>
        </p:txBody>
      </p:sp>
      <p:sp>
        <p:nvSpPr>
          <p:cNvPr id="6" name="Text Placeholder 6">
            <a:extLst>
              <a:ext uri="{FF2B5EF4-FFF2-40B4-BE49-F238E27FC236}">
                <a16:creationId xmlns:a16="http://schemas.microsoft.com/office/drawing/2014/main" id="{D406466E-798B-BE4C-B09F-C1B1244AAB6A}"/>
              </a:ext>
            </a:extLst>
          </p:cNvPr>
          <p:cNvSpPr>
            <a:spLocks noGrp="1"/>
          </p:cNvSpPr>
          <p:nvPr>
            <p:ph type="body" sz="quarter" idx="13" hasCustomPrompt="1"/>
          </p:nvPr>
        </p:nvSpPr>
        <p:spPr>
          <a:xfrm>
            <a:off x="828000" y="4780883"/>
            <a:ext cx="7503849" cy="896938"/>
          </a:xfrm>
          <a:prstGeom prst="rect">
            <a:avLst/>
          </a:prstGeom>
        </p:spPr>
        <p:txBody>
          <a:bodyPr/>
          <a:lstStyle>
            <a:lvl1pPr marL="0" indent="0" algn="l">
              <a:buNone/>
              <a:defRPr b="1">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dirty="0"/>
              <a:t>Name Surname,</a:t>
            </a:r>
            <a:br>
              <a:rPr lang="en-GB" dirty="0"/>
            </a:br>
            <a:r>
              <a:rPr lang="en-GB" dirty="0"/>
              <a:t>Job Title</a:t>
            </a:r>
          </a:p>
        </p:txBody>
      </p:sp>
      <p:cxnSp>
        <p:nvCxnSpPr>
          <p:cNvPr id="8" name="Straight Connector 7">
            <a:extLst>
              <a:ext uri="{FF2B5EF4-FFF2-40B4-BE49-F238E27FC236}">
                <a16:creationId xmlns:a16="http://schemas.microsoft.com/office/drawing/2014/main" id="{B43FE3F0-85CD-934D-A3A3-CF2B78D73A35}"/>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2A86FEEE-9136-D68E-6360-B4FDD6D917D2}"/>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2412778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Quote and image 2">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DE4EE10-8D4E-C85B-5620-784900182A4E}"/>
              </a:ext>
            </a:extLst>
          </p:cNvPr>
          <p:cNvPicPr>
            <a:picLocks noChangeAspect="1"/>
          </p:cNvPicPr>
          <p:nvPr userDrawn="1"/>
        </p:nvPicPr>
        <p:blipFill>
          <a:blip r:embed="rId2"/>
          <a:srcRect/>
          <a:stretch/>
        </p:blipFill>
        <p:spPr>
          <a:xfrm>
            <a:off x="0" y="0"/>
            <a:ext cx="12192000" cy="6857999"/>
          </a:xfrm>
          <a:prstGeom prst="rect">
            <a:avLst/>
          </a:prstGeom>
        </p:spPr>
      </p:pic>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 name="Picture Placeholder 6">
            <a:extLst>
              <a:ext uri="{FF2B5EF4-FFF2-40B4-BE49-F238E27FC236}">
                <a16:creationId xmlns:a16="http://schemas.microsoft.com/office/drawing/2014/main" id="{2C90ABAC-E435-5C65-A8FA-9E315CE9DE53}"/>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dirty="0"/>
              <a:t>Click on icon to insert image (including Alt Text)</a:t>
            </a:r>
          </a:p>
        </p:txBody>
      </p:sp>
      <p:sp>
        <p:nvSpPr>
          <p:cNvPr id="6" name="Text Placeholder 7">
            <a:extLst>
              <a:ext uri="{FF2B5EF4-FFF2-40B4-BE49-F238E27FC236}">
                <a16:creationId xmlns:a16="http://schemas.microsoft.com/office/drawing/2014/main" id="{D43F37B1-1F8A-2CA4-9D19-C0E420FB42AE}"/>
              </a:ext>
            </a:extLst>
          </p:cNvPr>
          <p:cNvSpPr>
            <a:spLocks noGrp="1"/>
          </p:cNvSpPr>
          <p:nvPr>
            <p:ph type="body" sz="quarter" idx="15" hasCustomPrompt="1"/>
          </p:nvPr>
        </p:nvSpPr>
        <p:spPr>
          <a:xfrm>
            <a:off x="1337052" y="1673324"/>
            <a:ext cx="3461285" cy="658367"/>
          </a:xfrm>
          <a:prstGeom prst="rect">
            <a:avLst/>
          </a:prstGeom>
        </p:spPr>
        <p:txBody>
          <a:bodyPr lIns="0" tIns="0" rIns="0" bIns="0">
            <a:noAutofit/>
          </a:bodyPr>
          <a:lstStyle>
            <a:lvl1pPr marL="0" indent="0">
              <a:buNone/>
              <a:defRPr sz="36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Heading label</a:t>
            </a:r>
          </a:p>
        </p:txBody>
      </p:sp>
      <p:sp>
        <p:nvSpPr>
          <p:cNvPr id="7" name="TextBox 6">
            <a:extLst>
              <a:ext uri="{FF2B5EF4-FFF2-40B4-BE49-F238E27FC236}">
                <a16:creationId xmlns:a16="http://schemas.microsoft.com/office/drawing/2014/main" id="{2DFAD1B1-54FF-2FC6-D407-337D3737411D}"/>
              </a:ext>
            </a:extLst>
          </p:cNvPr>
          <p:cNvSpPr txBox="1"/>
          <p:nvPr userDrawn="1"/>
        </p:nvSpPr>
        <p:spPr>
          <a:xfrm>
            <a:off x="1245609" y="2349016"/>
            <a:ext cx="3552728" cy="1200329"/>
          </a:xfrm>
          <a:prstGeom prst="rect">
            <a:avLst/>
          </a:prstGeom>
          <a:noFill/>
        </p:spPr>
        <p:txBody>
          <a:bodyPr wrap="square" rtlCol="0">
            <a:spAutoFit/>
          </a:bodyPr>
          <a:lstStyle/>
          <a:p>
            <a:r>
              <a:rPr lang="en-GB" dirty="0"/>
              <a:t>Text content goes over single column. Text content here goes over single column. Text content here goes over single column.  </a:t>
            </a:r>
          </a:p>
        </p:txBody>
      </p:sp>
    </p:spTree>
    <p:extLst>
      <p:ext uri="{BB962C8B-B14F-4D97-AF65-F5344CB8AC3E}">
        <p14:creationId xmlns:p14="http://schemas.microsoft.com/office/powerpoint/2010/main" val="4038698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Quote and image 2">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DE4EE10-8D4E-C85B-5620-784900182A4E}"/>
              </a:ext>
            </a:extLst>
          </p:cNvPr>
          <p:cNvPicPr>
            <a:picLocks noChangeAspect="1"/>
          </p:cNvPicPr>
          <p:nvPr userDrawn="1"/>
        </p:nvPicPr>
        <p:blipFill>
          <a:blip r:embed="rId2"/>
          <a:srcRect/>
          <a:stretch/>
        </p:blipFill>
        <p:spPr>
          <a:xfrm>
            <a:off x="1" y="0"/>
            <a:ext cx="12191998" cy="6857999"/>
          </a:xfrm>
          <a:prstGeom prst="rect">
            <a:avLst/>
          </a:prstGeom>
        </p:spPr>
      </p:pic>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 name="Picture Placeholder 6">
            <a:extLst>
              <a:ext uri="{FF2B5EF4-FFF2-40B4-BE49-F238E27FC236}">
                <a16:creationId xmlns:a16="http://schemas.microsoft.com/office/drawing/2014/main" id="{2C90ABAC-E435-5C65-A8FA-9E315CE9DE53}"/>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dirty="0"/>
              <a:t>Click on icon to insert image (including Alt Text)</a:t>
            </a:r>
          </a:p>
        </p:txBody>
      </p:sp>
      <p:sp>
        <p:nvSpPr>
          <p:cNvPr id="3" name="Text Placeholder 7">
            <a:extLst>
              <a:ext uri="{FF2B5EF4-FFF2-40B4-BE49-F238E27FC236}">
                <a16:creationId xmlns:a16="http://schemas.microsoft.com/office/drawing/2014/main" id="{BA16B251-D1BB-394C-319F-40E8F04D7FB9}"/>
              </a:ext>
            </a:extLst>
          </p:cNvPr>
          <p:cNvSpPr>
            <a:spLocks noGrp="1"/>
          </p:cNvSpPr>
          <p:nvPr>
            <p:ph type="body" sz="quarter" idx="15" hasCustomPrompt="1"/>
          </p:nvPr>
        </p:nvSpPr>
        <p:spPr>
          <a:xfrm>
            <a:off x="1337052" y="1673324"/>
            <a:ext cx="3461285" cy="658367"/>
          </a:xfrm>
          <a:prstGeom prst="rect">
            <a:avLst/>
          </a:prstGeom>
        </p:spPr>
        <p:txBody>
          <a:bodyPr lIns="0" tIns="0" rIns="0" bIns="0">
            <a:noAutofit/>
          </a:bodyPr>
          <a:lstStyle>
            <a:lvl1pPr marL="0" indent="0">
              <a:buNone/>
              <a:defRPr sz="36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Heading label</a:t>
            </a:r>
          </a:p>
        </p:txBody>
      </p:sp>
      <p:sp>
        <p:nvSpPr>
          <p:cNvPr id="6" name="TextBox 5">
            <a:extLst>
              <a:ext uri="{FF2B5EF4-FFF2-40B4-BE49-F238E27FC236}">
                <a16:creationId xmlns:a16="http://schemas.microsoft.com/office/drawing/2014/main" id="{20A68404-D948-7642-8BC6-F42E883389E5}"/>
              </a:ext>
            </a:extLst>
          </p:cNvPr>
          <p:cNvSpPr txBox="1"/>
          <p:nvPr userDrawn="1"/>
        </p:nvSpPr>
        <p:spPr>
          <a:xfrm>
            <a:off x="1245609" y="2349016"/>
            <a:ext cx="3552728" cy="1200329"/>
          </a:xfrm>
          <a:prstGeom prst="rect">
            <a:avLst/>
          </a:prstGeom>
          <a:noFill/>
        </p:spPr>
        <p:txBody>
          <a:bodyPr wrap="square" rtlCol="0">
            <a:spAutoFit/>
          </a:bodyPr>
          <a:lstStyle/>
          <a:p>
            <a:r>
              <a:rPr lang="en-GB" dirty="0"/>
              <a:t>Text content goes over single column. Text content here goes over single column. Text content here goes over single column.  </a:t>
            </a:r>
          </a:p>
        </p:txBody>
      </p:sp>
    </p:spTree>
    <p:extLst>
      <p:ext uri="{BB962C8B-B14F-4D97-AF65-F5344CB8AC3E}">
        <p14:creationId xmlns:p14="http://schemas.microsoft.com/office/powerpoint/2010/main" val="4052080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Quote and image 4">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52196E5-15CA-15E3-1E10-32B3D19927EF}"/>
              </a:ext>
            </a:extLst>
          </p:cNvPr>
          <p:cNvPicPr>
            <a:picLocks noChangeAspect="1"/>
          </p:cNvPicPr>
          <p:nvPr userDrawn="1"/>
        </p:nvPicPr>
        <p:blipFill>
          <a:blip r:embed="rId2"/>
          <a:srcRect/>
          <a:stretch/>
        </p:blipFill>
        <p:spPr>
          <a:xfrm>
            <a:off x="0" y="0"/>
            <a:ext cx="12192000" cy="6857999"/>
          </a:xfrm>
          <a:prstGeom prst="rect">
            <a:avLst/>
          </a:prstGeom>
        </p:spPr>
      </p:pic>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
        <p:nvSpPr>
          <p:cNvPr id="6" name="Picture Placeholder 6">
            <a:extLst>
              <a:ext uri="{FF2B5EF4-FFF2-40B4-BE49-F238E27FC236}">
                <a16:creationId xmlns:a16="http://schemas.microsoft.com/office/drawing/2014/main" id="{652C93B3-5A12-5AAD-2ACF-93939EE7FBF5}"/>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dirty="0"/>
              <a:t>Click on icon to insert image (including Alt Text)</a:t>
            </a:r>
          </a:p>
        </p:txBody>
      </p:sp>
      <p:sp>
        <p:nvSpPr>
          <p:cNvPr id="2" name="TextBox 1">
            <a:extLst>
              <a:ext uri="{FF2B5EF4-FFF2-40B4-BE49-F238E27FC236}">
                <a16:creationId xmlns:a16="http://schemas.microsoft.com/office/drawing/2014/main" id="{B77551A3-9BAE-400C-B485-0F4ED3DB7306}"/>
              </a:ext>
            </a:extLst>
          </p:cNvPr>
          <p:cNvSpPr txBox="1"/>
          <p:nvPr userDrawn="1"/>
        </p:nvSpPr>
        <p:spPr>
          <a:xfrm>
            <a:off x="1245609" y="2349016"/>
            <a:ext cx="3552728" cy="1384995"/>
          </a:xfrm>
          <a:prstGeom prst="rect">
            <a:avLst/>
          </a:prstGeom>
          <a:noFill/>
        </p:spPr>
        <p:txBody>
          <a:bodyPr wrap="square" rtlCol="0">
            <a:spAutoFit/>
          </a:bodyPr>
          <a:lstStyle/>
          <a:p>
            <a:r>
              <a:rPr lang="en-GB" sz="2800" b="1" dirty="0"/>
              <a:t>“Quote text here. Quote text here. Quote text here.”</a:t>
            </a:r>
          </a:p>
        </p:txBody>
      </p:sp>
    </p:spTree>
    <p:extLst>
      <p:ext uri="{BB962C8B-B14F-4D97-AF65-F5344CB8AC3E}">
        <p14:creationId xmlns:p14="http://schemas.microsoft.com/office/powerpoint/2010/main" val="2841820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Quote and image 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
        <p:nvSpPr>
          <p:cNvPr id="2" name="Picture Placeholder 6">
            <a:extLst>
              <a:ext uri="{FF2B5EF4-FFF2-40B4-BE49-F238E27FC236}">
                <a16:creationId xmlns:a16="http://schemas.microsoft.com/office/drawing/2014/main" id="{EA7B0BA1-E61A-5019-0AA4-5328CA2AB0E1}"/>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dirty="0"/>
              <a:t>Click on icon to insert image (including Alt Text) </a:t>
            </a:r>
          </a:p>
        </p:txBody>
      </p:sp>
      <p:pic>
        <p:nvPicPr>
          <p:cNvPr id="6" name="Picture 5">
            <a:extLst>
              <a:ext uri="{FF2B5EF4-FFF2-40B4-BE49-F238E27FC236}">
                <a16:creationId xmlns:a16="http://schemas.microsoft.com/office/drawing/2014/main" id="{CEB4F947-0C85-DAF2-683C-40847EF7F07B}"/>
              </a:ext>
            </a:extLst>
          </p:cNvPr>
          <p:cNvPicPr>
            <a:picLocks noChangeAspect="1"/>
          </p:cNvPicPr>
          <p:nvPr userDrawn="1"/>
        </p:nvPicPr>
        <p:blipFill>
          <a:blip r:embed="rId2"/>
          <a:srcRect/>
          <a:stretch/>
        </p:blipFill>
        <p:spPr>
          <a:xfrm>
            <a:off x="0" y="0"/>
            <a:ext cx="12192000" cy="6857999"/>
          </a:xfrm>
          <a:prstGeom prst="rect">
            <a:avLst/>
          </a:prstGeom>
        </p:spPr>
      </p:pic>
      <p:sp>
        <p:nvSpPr>
          <p:cNvPr id="3" name="TextBox 2">
            <a:extLst>
              <a:ext uri="{FF2B5EF4-FFF2-40B4-BE49-F238E27FC236}">
                <a16:creationId xmlns:a16="http://schemas.microsoft.com/office/drawing/2014/main" id="{072D8FDB-A40F-9C14-5A8C-BCBBA006B64D}"/>
              </a:ext>
            </a:extLst>
          </p:cNvPr>
          <p:cNvSpPr txBox="1"/>
          <p:nvPr userDrawn="1"/>
        </p:nvSpPr>
        <p:spPr>
          <a:xfrm>
            <a:off x="1245609" y="2349016"/>
            <a:ext cx="3552728" cy="1384995"/>
          </a:xfrm>
          <a:prstGeom prst="rect">
            <a:avLst/>
          </a:prstGeom>
          <a:noFill/>
        </p:spPr>
        <p:txBody>
          <a:bodyPr wrap="square" rtlCol="0">
            <a:spAutoFit/>
          </a:bodyPr>
          <a:lstStyle/>
          <a:p>
            <a:r>
              <a:rPr lang="en-GB" sz="2800" b="1" dirty="0"/>
              <a:t>“Quote text here. Quote text here. Quote text here.”</a:t>
            </a:r>
          </a:p>
        </p:txBody>
      </p:sp>
    </p:spTree>
    <p:extLst>
      <p:ext uri="{BB962C8B-B14F-4D97-AF65-F5344CB8AC3E}">
        <p14:creationId xmlns:p14="http://schemas.microsoft.com/office/powerpoint/2010/main" val="123167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5_Breaker Heading1-Blue-DarkBlueA">
    <p:spTree>
      <p:nvGrpSpPr>
        <p:cNvPr id="1" name=""/>
        <p:cNvGrpSpPr/>
        <p:nvPr/>
      </p:nvGrpSpPr>
      <p:grpSpPr>
        <a:xfrm>
          <a:off x="0" y="0"/>
          <a:ext cx="0" cy="0"/>
          <a:chOff x="0" y="0"/>
          <a:chExt cx="0" cy="0"/>
        </a:xfrm>
      </p:grpSpPr>
      <p:pic>
        <p:nvPicPr>
          <p:cNvPr id="3" name="Picture 2" descr="A picture containing text&#10;&#10;Description automatically generated">
            <a:extLst>
              <a:ext uri="{FF2B5EF4-FFF2-40B4-BE49-F238E27FC236}">
                <a16:creationId xmlns:a16="http://schemas.microsoft.com/office/drawing/2014/main" id="{C30C3909-1482-1013-E118-A2CE0A1DD3D4}"/>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82932" y="3564000"/>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dirty="0"/>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882932" y="2520000"/>
            <a:ext cx="6948488" cy="96361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Breaker heading</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dirty="0">
              <a:solidFill>
                <a:schemeClr val="tx1"/>
              </a:solidFill>
            </a:endParaRPr>
          </a:p>
        </p:txBody>
      </p:sp>
    </p:spTree>
    <p:extLst>
      <p:ext uri="{BB962C8B-B14F-4D97-AF65-F5344CB8AC3E}">
        <p14:creationId xmlns:p14="http://schemas.microsoft.com/office/powerpoint/2010/main" val="3341198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6_Breaker Heading1-Blue-DarkBlueA">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37092F3-915E-341D-8AD1-B8E398E9BFA4}"/>
              </a:ext>
            </a:extLst>
          </p:cNvPr>
          <p:cNvSpPr/>
          <p:nvPr userDrawn="1"/>
        </p:nvSpPr>
        <p:spPr>
          <a:xfrm>
            <a:off x="-14636" y="-34893"/>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descr="Chart&#10;&#10;Description automatically generated with medium confidence">
            <a:extLst>
              <a:ext uri="{FF2B5EF4-FFF2-40B4-BE49-F238E27FC236}">
                <a16:creationId xmlns:a16="http://schemas.microsoft.com/office/drawing/2014/main" id="{0AF6C2AD-0E53-2A94-6EDF-C2BC1C35E66B}"/>
              </a:ext>
            </a:extLst>
          </p:cNvPr>
          <p:cNvPicPr>
            <a:picLocks noChangeAspect="1"/>
          </p:cNvPicPr>
          <p:nvPr userDrawn="1"/>
        </p:nvPicPr>
        <p:blipFill>
          <a:blip r:embed="rId2"/>
          <a:stretch>
            <a:fillRect/>
          </a:stretch>
        </p:blipFill>
        <p:spPr>
          <a:xfrm>
            <a:off x="-216747" y="-121920"/>
            <a:ext cx="12408747" cy="697992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612000"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dirty="0"/>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612000" y="1917290"/>
            <a:ext cx="5685561" cy="156632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Breaker heading</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dirty="0">
              <a:solidFill>
                <a:schemeClr val="tx1"/>
              </a:solidFill>
            </a:endParaRPr>
          </a:p>
        </p:txBody>
      </p:sp>
    </p:spTree>
    <p:extLst>
      <p:ext uri="{BB962C8B-B14F-4D97-AF65-F5344CB8AC3E}">
        <p14:creationId xmlns:p14="http://schemas.microsoft.com/office/powerpoint/2010/main" val="2105895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Front title slide">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C74A26B3-AA54-E4E3-F815-2DD0B5B502BC}"/>
              </a:ext>
            </a:extLst>
          </p:cNvPr>
          <p:cNvSpPr/>
          <p:nvPr userDrawn="1"/>
        </p:nvSpPr>
        <p:spPr>
          <a:xfrm>
            <a:off x="-14636" y="-34893"/>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31" name="Picture 30" descr="A picture containing icon&#10;&#10;Description automatically generated">
            <a:extLst>
              <a:ext uri="{FF2B5EF4-FFF2-40B4-BE49-F238E27FC236}">
                <a16:creationId xmlns:a16="http://schemas.microsoft.com/office/drawing/2014/main" id="{598E9D71-498A-0294-DB92-FA8A45963CAF}"/>
              </a:ext>
            </a:extLst>
          </p:cNvPr>
          <p:cNvPicPr>
            <a:picLocks noChangeAspect="1"/>
          </p:cNvPicPr>
          <p:nvPr userDrawn="1"/>
        </p:nvPicPr>
        <p:blipFill>
          <a:blip r:embed="rId2"/>
          <a:stretch>
            <a:fillRect/>
          </a:stretch>
        </p:blipFill>
        <p:spPr>
          <a:xfrm>
            <a:off x="2330720" y="-508517"/>
            <a:ext cx="11319578" cy="8005665"/>
          </a:xfrm>
          <a:prstGeom prst="rect">
            <a:avLst/>
          </a:prstGeom>
        </p:spPr>
      </p:pic>
      <p:sp>
        <p:nvSpPr>
          <p:cNvPr id="2" name="Title 1">
            <a:extLst>
              <a:ext uri="{FF2B5EF4-FFF2-40B4-BE49-F238E27FC236}">
                <a16:creationId xmlns:a16="http://schemas.microsoft.com/office/drawing/2014/main" id="{7CD054BE-B63C-B248-A010-D04767679CD8}"/>
              </a:ext>
            </a:extLst>
          </p:cNvPr>
          <p:cNvSpPr>
            <a:spLocks noGrp="1"/>
          </p:cNvSpPr>
          <p:nvPr>
            <p:ph type="ctrTitle" hasCustomPrompt="1"/>
          </p:nvPr>
        </p:nvSpPr>
        <p:spPr>
          <a:xfrm>
            <a:off x="432000" y="1002268"/>
            <a:ext cx="4643853" cy="2507695"/>
          </a:xfrm>
          <a:prstGeom prst="rect">
            <a:avLst/>
          </a:prstGeom>
        </p:spPr>
        <p:txBody>
          <a:bodyPr lIns="0" tIns="0" rIns="0" bIns="0" anchor="b">
            <a:noAutofit/>
          </a:bodyPr>
          <a:lstStyle>
            <a:lvl1pPr algn="l">
              <a:defRPr sz="5400" b="1" spc="-30" baseline="0">
                <a:solidFill>
                  <a:schemeClr val="tx1"/>
                </a:solidFill>
              </a:defRPr>
            </a:lvl1pPr>
          </a:lstStyle>
          <a:p>
            <a:r>
              <a:rPr lang="en-GB" dirty="0"/>
              <a:t>Presentation title</a:t>
            </a:r>
          </a:p>
        </p:txBody>
      </p:sp>
      <p:sp>
        <p:nvSpPr>
          <p:cNvPr id="3" name="Subtitle 2">
            <a:extLst>
              <a:ext uri="{FF2B5EF4-FFF2-40B4-BE49-F238E27FC236}">
                <a16:creationId xmlns:a16="http://schemas.microsoft.com/office/drawing/2014/main" id="{AEB3AB80-4EA2-FC4A-9654-92EF4DFF45D6}"/>
              </a:ext>
            </a:extLst>
          </p:cNvPr>
          <p:cNvSpPr>
            <a:spLocks noGrp="1"/>
          </p:cNvSpPr>
          <p:nvPr>
            <p:ph type="subTitle" idx="1"/>
          </p:nvPr>
        </p:nvSpPr>
        <p:spPr>
          <a:xfrm>
            <a:off x="432000" y="3600000"/>
            <a:ext cx="7973051" cy="1024967"/>
          </a:xfrm>
          <a:prstGeom prst="rect">
            <a:avLst/>
          </a:prstGeom>
        </p:spPr>
        <p:txBody>
          <a:bodyPr lIns="0" tIns="0" rIns="0" bIns="0">
            <a:normAutofit/>
          </a:bodyPr>
          <a:lstStyle>
            <a:lvl1pPr marL="0" indent="0" algn="l">
              <a:buNone/>
              <a:defRPr sz="28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
        <p:nvSpPr>
          <p:cNvPr id="6" name="Slide Number Placeholder 5">
            <a:extLst>
              <a:ext uri="{FF2B5EF4-FFF2-40B4-BE49-F238E27FC236}">
                <a16:creationId xmlns:a16="http://schemas.microsoft.com/office/drawing/2014/main" id="{DA80857E-40D1-074A-8CBC-E3E38E695791}"/>
              </a:ext>
            </a:extLst>
          </p:cNvPr>
          <p:cNvSpPr>
            <a:spLocks noGrp="1"/>
          </p:cNvSpPr>
          <p:nvPr>
            <p:ph type="sldNum" sz="quarter" idx="12"/>
          </p:nvPr>
        </p:nvSpPr>
        <p:spPr>
          <a:xfrm>
            <a:off x="8610600" y="6356350"/>
            <a:ext cx="3002280" cy="365125"/>
          </a:xfrm>
          <a:prstGeom prst="rect">
            <a:avLst/>
          </a:prstGeom>
        </p:spPr>
        <p:txBody>
          <a:bodyPr/>
          <a:lstStyle/>
          <a:p>
            <a:fld id="{B8B67EA4-DCE3-FB49-A794-A4595EF638BC}" type="slidenum">
              <a:rPr lang="en-GB" smtClean="0"/>
              <a:t>‹#›</a:t>
            </a:fld>
            <a:endParaRPr lang="en-GB" dirty="0"/>
          </a:p>
        </p:txBody>
      </p:sp>
      <p:sp>
        <p:nvSpPr>
          <p:cNvPr id="12" name="TextBox 11">
            <a:extLst>
              <a:ext uri="{FF2B5EF4-FFF2-40B4-BE49-F238E27FC236}">
                <a16:creationId xmlns:a16="http://schemas.microsoft.com/office/drawing/2014/main" id="{391DEB39-6B31-D948-AF21-75D8DF423B1B}"/>
              </a:ext>
            </a:extLst>
          </p:cNvPr>
          <p:cNvSpPr txBox="1"/>
          <p:nvPr userDrawn="1"/>
        </p:nvSpPr>
        <p:spPr>
          <a:xfrm>
            <a:off x="3225114" y="601774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ext Placeholder 10">
            <a:extLst>
              <a:ext uri="{FF2B5EF4-FFF2-40B4-BE49-F238E27FC236}">
                <a16:creationId xmlns:a16="http://schemas.microsoft.com/office/drawing/2014/main" id="{78E63D1E-5669-124C-90CA-03B13A7D7AE0}"/>
              </a:ext>
            </a:extLst>
          </p:cNvPr>
          <p:cNvSpPr>
            <a:spLocks noGrp="1"/>
          </p:cNvSpPr>
          <p:nvPr>
            <p:ph type="body" sz="quarter" idx="13"/>
          </p:nvPr>
        </p:nvSpPr>
        <p:spPr>
          <a:xfrm>
            <a:off x="432000" y="5760000"/>
            <a:ext cx="6259513" cy="488950"/>
          </a:xfrm>
          <a:prstGeom prst="rect">
            <a:avLst/>
          </a:prstGeom>
        </p:spPr>
        <p:txBody>
          <a:bodyPr lIns="0" tIns="0" rIns="0" bIns="0">
            <a:normAutofit/>
          </a:bodyPr>
          <a:lstStyle>
            <a:lvl1pPr marL="0" indent="0">
              <a:lnSpc>
                <a:spcPct val="100000"/>
              </a:lnSpc>
              <a:spcBef>
                <a:spcPts val="0"/>
              </a:spcBef>
              <a:buNone/>
              <a:defRPr sz="2400">
                <a:solidFill>
                  <a:schemeClr val="accent6"/>
                </a:solidFill>
              </a:defRPr>
            </a:lvl1pPr>
            <a:lvl2pPr marL="357188" indent="0">
              <a:buNone/>
              <a:defRPr>
                <a:solidFill>
                  <a:schemeClr val="accent2"/>
                </a:solidFill>
              </a:defRPr>
            </a:lvl2pPr>
            <a:lvl3pPr marL="714375" indent="0">
              <a:buNone/>
              <a:defRPr>
                <a:solidFill>
                  <a:schemeClr val="accent2"/>
                </a:solidFill>
              </a:defRPr>
            </a:lvl3pPr>
            <a:lvl4pPr marL="1081087" indent="0">
              <a:buNone/>
              <a:defRPr>
                <a:solidFill>
                  <a:schemeClr val="accent2"/>
                </a:solidFill>
              </a:defRPr>
            </a:lvl4pPr>
            <a:lvl5pPr marL="1438275" indent="0">
              <a:buNone/>
              <a:defRPr>
                <a:solidFill>
                  <a:schemeClr val="accent2"/>
                </a:solidFill>
              </a:defRPr>
            </a:lvl5pPr>
          </a:lstStyle>
          <a:p>
            <a:pPr lvl="0"/>
            <a:r>
              <a:rPr lang="en-GB" dirty="0"/>
              <a:t>Click to edit Master text styles</a:t>
            </a:r>
          </a:p>
        </p:txBody>
      </p:sp>
      <p:sp>
        <p:nvSpPr>
          <p:cNvPr id="4" name="TextBox 3">
            <a:extLst>
              <a:ext uri="{FF2B5EF4-FFF2-40B4-BE49-F238E27FC236}">
                <a16:creationId xmlns:a16="http://schemas.microsoft.com/office/drawing/2014/main" id="{4DF2A1D7-0D87-D844-942F-FEAD20579184}"/>
              </a:ext>
            </a:extLst>
          </p:cNvPr>
          <p:cNvSpPr txBox="1"/>
          <p:nvPr userDrawn="1"/>
        </p:nvSpPr>
        <p:spPr>
          <a:xfrm>
            <a:off x="9233452" y="5486400"/>
            <a:ext cx="184731" cy="369332"/>
          </a:xfrm>
          <a:prstGeom prst="rect">
            <a:avLst/>
          </a:prstGeom>
          <a:noFill/>
        </p:spPr>
        <p:txBody>
          <a:bodyPr wrap="none" rtlCol="0">
            <a:spAutoFit/>
          </a:bodyPr>
          <a:lstStyle/>
          <a:p>
            <a:endParaRPr lang="en-US" dirty="0"/>
          </a:p>
        </p:txBody>
      </p:sp>
      <p:pic>
        <p:nvPicPr>
          <p:cNvPr id="9" name="Picture 8" descr="Logo&#10;&#10;Description automatically generated">
            <a:extLst>
              <a:ext uri="{FF2B5EF4-FFF2-40B4-BE49-F238E27FC236}">
                <a16:creationId xmlns:a16="http://schemas.microsoft.com/office/drawing/2014/main" id="{28D04FEF-6120-D9DF-6018-2393FD137B8B}"/>
              </a:ext>
            </a:extLst>
          </p:cNvPr>
          <p:cNvPicPr>
            <a:picLocks noChangeAspect="1"/>
          </p:cNvPicPr>
          <p:nvPr userDrawn="1"/>
        </p:nvPicPr>
        <p:blipFill>
          <a:blip r:embed="rId3"/>
          <a:stretch>
            <a:fillRect/>
          </a:stretch>
        </p:blipFill>
        <p:spPr>
          <a:xfrm>
            <a:off x="10551045" y="364425"/>
            <a:ext cx="1208955" cy="979789"/>
          </a:xfrm>
          <a:prstGeom prst="rect">
            <a:avLst/>
          </a:prstGeom>
        </p:spPr>
      </p:pic>
    </p:spTree>
    <p:extLst>
      <p:ext uri="{BB962C8B-B14F-4D97-AF65-F5344CB8AC3E}">
        <p14:creationId xmlns:p14="http://schemas.microsoft.com/office/powerpoint/2010/main" val="7745425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Breaker Heading1-Blue-DarkBlueA">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7C9A4BA-CD7C-BF8C-6221-BCB58BC96EC4}"/>
              </a:ext>
            </a:extLst>
          </p:cNvPr>
          <p:cNvSpPr/>
          <p:nvPr userDrawn="1"/>
        </p:nvSpPr>
        <p:spPr>
          <a:xfrm>
            <a:off x="-14636" y="-34893"/>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Picture 8" descr="A picture containing icon&#10;&#10;Description automatically generated">
            <a:extLst>
              <a:ext uri="{FF2B5EF4-FFF2-40B4-BE49-F238E27FC236}">
                <a16:creationId xmlns:a16="http://schemas.microsoft.com/office/drawing/2014/main" id="{2D07C2D6-AB1B-B84B-BC13-7D79E8BCFCF8}"/>
              </a:ext>
            </a:extLst>
          </p:cNvPr>
          <p:cNvPicPr>
            <a:picLocks noChangeAspect="1"/>
          </p:cNvPicPr>
          <p:nvPr userDrawn="1"/>
        </p:nvPicPr>
        <p:blipFill>
          <a:blip r:embed="rId2"/>
          <a:stretch>
            <a:fillRect/>
          </a:stretch>
        </p:blipFill>
        <p:spPr>
          <a:xfrm>
            <a:off x="-52265" y="-122410"/>
            <a:ext cx="12499929" cy="703121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91916"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dirty="0"/>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891916" y="1917290"/>
            <a:ext cx="5685561" cy="156632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Breaker heading</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dirty="0">
              <a:solidFill>
                <a:schemeClr val="tx1"/>
              </a:solidFill>
            </a:endParaRPr>
          </a:p>
        </p:txBody>
      </p:sp>
    </p:spTree>
    <p:extLst>
      <p:ext uri="{BB962C8B-B14F-4D97-AF65-F5344CB8AC3E}">
        <p14:creationId xmlns:p14="http://schemas.microsoft.com/office/powerpoint/2010/main" val="1360916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7_Breaker Heading1-Blue-DarkBlueA">
    <p:spTree>
      <p:nvGrpSpPr>
        <p:cNvPr id="1" name=""/>
        <p:cNvGrpSpPr/>
        <p:nvPr/>
      </p:nvGrpSpPr>
      <p:grpSpPr>
        <a:xfrm>
          <a:off x="0" y="0"/>
          <a:ext cx="0" cy="0"/>
          <a:chOff x="0" y="0"/>
          <a:chExt cx="0" cy="0"/>
        </a:xfrm>
      </p:grpSpPr>
      <p:pic>
        <p:nvPicPr>
          <p:cNvPr id="3" name="Picture 2" descr="Icon&#10;&#10;Description automatically generated">
            <a:extLst>
              <a:ext uri="{FF2B5EF4-FFF2-40B4-BE49-F238E27FC236}">
                <a16:creationId xmlns:a16="http://schemas.microsoft.com/office/drawing/2014/main" id="{268FFC32-6059-0DED-CEB1-02D4D3CCBC8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54598"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dirty="0"/>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854598" y="1917290"/>
            <a:ext cx="5685561" cy="156632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Breaker heading</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dirty="0">
              <a:solidFill>
                <a:schemeClr val="tx1"/>
              </a:solidFill>
            </a:endParaRPr>
          </a:p>
        </p:txBody>
      </p:sp>
    </p:spTree>
    <p:extLst>
      <p:ext uri="{BB962C8B-B14F-4D97-AF65-F5344CB8AC3E}">
        <p14:creationId xmlns:p14="http://schemas.microsoft.com/office/powerpoint/2010/main" val="1741727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Headline slide with image A">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1EF456E7-F404-A541-B6E9-27C1B10EC600}"/>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dirty="0"/>
              <a:t>Click on icon to insert image (including Alt Text)</a:t>
            </a:r>
          </a:p>
        </p:txBody>
      </p:sp>
      <p:sp>
        <p:nvSpPr>
          <p:cNvPr id="11" name="Rectangle 10">
            <a:extLst>
              <a:ext uri="{FF2B5EF4-FFF2-40B4-BE49-F238E27FC236}">
                <a16:creationId xmlns:a16="http://schemas.microsoft.com/office/drawing/2014/main" id="{72C3761D-E146-5B7A-CD68-6CC98EA19A5F}"/>
              </a:ext>
            </a:extLst>
          </p:cNvPr>
          <p:cNvSpPr/>
          <p:nvPr userDrawn="1"/>
        </p:nvSpPr>
        <p:spPr>
          <a:xfrm>
            <a:off x="0" y="0"/>
            <a:ext cx="6096000"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pPr algn="r"/>
              <a:t>‹#›</a:t>
            </a:fld>
            <a:endParaRPr lang="en-GB" sz="1200" dirty="0">
              <a:solidFill>
                <a:schemeClr val="tx1"/>
              </a:solidFill>
            </a:endParaRPr>
          </a:p>
        </p:txBody>
      </p:sp>
      <p:sp>
        <p:nvSpPr>
          <p:cNvPr id="5" name="Text Placeholder 6">
            <a:extLst>
              <a:ext uri="{FF2B5EF4-FFF2-40B4-BE49-F238E27FC236}">
                <a16:creationId xmlns:a16="http://schemas.microsoft.com/office/drawing/2014/main" id="{50355A0D-4235-0CF1-A976-C33D8CCCBFCD}"/>
              </a:ext>
            </a:extLst>
          </p:cNvPr>
          <p:cNvSpPr>
            <a:spLocks noGrp="1"/>
          </p:cNvSpPr>
          <p:nvPr>
            <p:ph type="body" sz="quarter" idx="13" hasCustomPrompt="1"/>
          </p:nvPr>
        </p:nvSpPr>
        <p:spPr>
          <a:xfrm>
            <a:off x="891916"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dirty="0"/>
              <a:t>Section subhead</a:t>
            </a:r>
          </a:p>
        </p:txBody>
      </p:sp>
      <p:sp>
        <p:nvSpPr>
          <p:cNvPr id="6" name="Text Placeholder 7">
            <a:extLst>
              <a:ext uri="{FF2B5EF4-FFF2-40B4-BE49-F238E27FC236}">
                <a16:creationId xmlns:a16="http://schemas.microsoft.com/office/drawing/2014/main" id="{5B6F326D-0ECB-4952-2659-CD1729198654}"/>
              </a:ext>
            </a:extLst>
          </p:cNvPr>
          <p:cNvSpPr>
            <a:spLocks noGrp="1"/>
          </p:cNvSpPr>
          <p:nvPr>
            <p:ph type="body" sz="quarter" idx="14" hasCustomPrompt="1"/>
          </p:nvPr>
        </p:nvSpPr>
        <p:spPr>
          <a:xfrm>
            <a:off x="891916" y="1917290"/>
            <a:ext cx="5685561" cy="156632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Breaker heading</a:t>
            </a:r>
          </a:p>
        </p:txBody>
      </p:sp>
    </p:spTree>
    <p:extLst>
      <p:ext uri="{BB962C8B-B14F-4D97-AF65-F5344CB8AC3E}">
        <p14:creationId xmlns:p14="http://schemas.microsoft.com/office/powerpoint/2010/main" val="1256846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End Slide ACCESSIBLE">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F9D383FB-0467-4241-BEF0-D636E886723B}"/>
              </a:ext>
            </a:extLst>
          </p:cNvPr>
          <p:cNvCxnSpPr/>
          <p:nvPr userDrawn="1"/>
        </p:nvCxnSpPr>
        <p:spPr>
          <a:xfrm>
            <a:off x="5715926" y="2605852"/>
            <a:ext cx="8651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2" name="TextBox 1">
            <a:extLst>
              <a:ext uri="{FF2B5EF4-FFF2-40B4-BE49-F238E27FC236}">
                <a16:creationId xmlns:a16="http://schemas.microsoft.com/office/drawing/2014/main" id="{0390E57B-AF19-8642-9E47-AF887F52887B}"/>
              </a:ext>
            </a:extLst>
          </p:cNvPr>
          <p:cNvSpPr txBox="1"/>
          <p:nvPr userDrawn="1"/>
        </p:nvSpPr>
        <p:spPr>
          <a:xfrm>
            <a:off x="5610770" y="2808746"/>
            <a:ext cx="4343734" cy="2608032"/>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2400"/>
              </a:spcAft>
              <a:buClr>
                <a:srgbClr val="005EB8"/>
              </a:buClr>
              <a:buSzTx/>
              <a:buFont typeface="Arial" panose="020B0604020202020204" pitchFamily="34" charset="0"/>
              <a:buNone/>
              <a:tabLst/>
              <a:defRPr/>
            </a:pPr>
            <a:r>
              <a:rPr kumimoji="0" lang="en-GB" sz="3600" b="1" i="0" u="none" strike="noStrike" kern="1200" cap="none" spc="20" normalizeH="0" baseline="0" noProof="0" dirty="0">
                <a:ln>
                  <a:noFill/>
                </a:ln>
                <a:solidFill>
                  <a:schemeClr val="tx1"/>
                </a:solidFill>
                <a:effectLst/>
                <a:uLnTx/>
                <a:uFillTx/>
                <a:latin typeface="+mn-lt"/>
                <a:ea typeface="+mn-ea"/>
                <a:cs typeface="+mn-cs"/>
              </a:rPr>
              <a:t> Thank You</a:t>
            </a: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dirty="0">
                <a:ln>
                  <a:noFill/>
                </a:ln>
                <a:solidFill>
                  <a:schemeClr val="tx1"/>
                </a:solidFill>
                <a:effectLst/>
                <a:uLnTx/>
                <a:uFillTx/>
                <a:latin typeface="+mn-lt"/>
                <a:ea typeface="+mn-ea"/>
                <a:cs typeface="+mn-cs"/>
              </a:rPr>
              <a:t>        	@nhsengland</a:t>
            </a: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dirty="0">
                <a:ln>
                  <a:noFill/>
                </a:ln>
                <a:solidFill>
                  <a:schemeClr val="tx1"/>
                </a:solidFill>
                <a:effectLst/>
                <a:uLnTx/>
                <a:uFillTx/>
                <a:latin typeface="+mn-lt"/>
                <a:ea typeface="+mn-ea"/>
                <a:cs typeface="+mn-cs"/>
              </a:rPr>
              <a:t>        	company/</a:t>
            </a:r>
            <a:r>
              <a:rPr kumimoji="0" lang="en-GB" sz="2400" b="1" i="0" u="none" strike="noStrike" kern="1200" cap="none" spc="20" normalizeH="0" baseline="0" noProof="0" dirty="0" err="1">
                <a:ln>
                  <a:noFill/>
                </a:ln>
                <a:solidFill>
                  <a:schemeClr val="tx1"/>
                </a:solidFill>
                <a:effectLst/>
                <a:uLnTx/>
                <a:uFillTx/>
                <a:latin typeface="+mn-lt"/>
                <a:ea typeface="+mn-ea"/>
                <a:cs typeface="+mn-cs"/>
              </a:rPr>
              <a:t>nhsengland</a:t>
            </a:r>
            <a:endParaRPr kumimoji="0" lang="en-GB" sz="2400" b="1" i="0" u="none" strike="noStrike" kern="1200" cap="none" spc="2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dirty="0">
                <a:ln>
                  <a:noFill/>
                </a:ln>
                <a:solidFill>
                  <a:schemeClr val="tx1"/>
                </a:solidFill>
                <a:effectLst/>
                <a:uLnTx/>
                <a:uFillTx/>
                <a:latin typeface="+mn-lt"/>
                <a:ea typeface="+mn-ea"/>
                <a:cs typeface="+mn-cs"/>
              </a:rPr>
              <a:t>	england.nhs.uk</a:t>
            </a:r>
            <a:endParaRPr lang="en-GB" sz="2400" b="1" dirty="0">
              <a:solidFill>
                <a:schemeClr val="tx1"/>
              </a:solidFill>
            </a:endParaRPr>
          </a:p>
        </p:txBody>
      </p:sp>
      <p:pic>
        <p:nvPicPr>
          <p:cNvPr id="5" name="Picture 4">
            <a:extLst>
              <a:ext uri="{FF2B5EF4-FFF2-40B4-BE49-F238E27FC236}">
                <a16:creationId xmlns:a16="http://schemas.microsoft.com/office/drawing/2014/main" id="{6C1B65D7-2EE6-F44F-85AA-7C93787926CD}"/>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5872040" y="3665234"/>
            <a:ext cx="390144" cy="390144"/>
          </a:xfrm>
          <a:prstGeom prst="rect">
            <a:avLst/>
          </a:prstGeom>
        </p:spPr>
      </p:pic>
      <p:pic>
        <p:nvPicPr>
          <p:cNvPr id="8" name="Picture 7">
            <a:extLst>
              <a:ext uri="{FF2B5EF4-FFF2-40B4-BE49-F238E27FC236}">
                <a16:creationId xmlns:a16="http://schemas.microsoft.com/office/drawing/2014/main" id="{F2843EE8-F6F8-9D40-92C1-94FB4DCF14BB}"/>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5885396" y="4266369"/>
            <a:ext cx="390144" cy="390144"/>
          </a:xfrm>
          <a:prstGeom prst="rect">
            <a:avLst/>
          </a:prstGeom>
        </p:spPr>
      </p:pic>
      <p:pic>
        <p:nvPicPr>
          <p:cNvPr id="72" name="Picture 96">
            <a:extLst>
              <a:ext uri="{FF2B5EF4-FFF2-40B4-BE49-F238E27FC236}">
                <a16:creationId xmlns:a16="http://schemas.microsoft.com/office/drawing/2014/main" id="{664BA24D-FA8C-EE4D-A2DC-491BF11D6FA6}"/>
              </a:ext>
            </a:extLst>
          </p:cNvPr>
          <p:cNvPicPr>
            <a:picLocks noChangeAspect="1"/>
          </p:cNvPicPr>
          <p:nvPr userDrawn="1"/>
        </p:nvPicPr>
        <p:blipFill>
          <a:blip r:embed="rId6">
            <a:extLst>
              <a:ext uri="{96DAC541-7B7A-43D3-8B79-37D633B846F1}">
                <asvg:svgBlip xmlns:asvg="http://schemas.microsoft.com/office/drawing/2016/SVG/main" r:embed="rId7"/>
              </a:ext>
            </a:extLst>
          </a:blip>
          <a:srcRect/>
          <a:stretch/>
        </p:blipFill>
        <p:spPr>
          <a:xfrm>
            <a:off x="5767074" y="4806522"/>
            <a:ext cx="600075" cy="600075"/>
          </a:xfrm>
          <a:prstGeom prst="rect">
            <a:avLst/>
          </a:prstGeom>
        </p:spPr>
      </p:pic>
      <p:pic>
        <p:nvPicPr>
          <p:cNvPr id="3" name="Picture 2" descr="Logo&#10;&#10;Description automatically generated">
            <a:extLst>
              <a:ext uri="{FF2B5EF4-FFF2-40B4-BE49-F238E27FC236}">
                <a16:creationId xmlns:a16="http://schemas.microsoft.com/office/drawing/2014/main" id="{077C56A3-4FFE-73CF-6F7F-1F451E5B3F1E}"/>
              </a:ext>
            </a:extLst>
          </p:cNvPr>
          <p:cNvPicPr>
            <a:picLocks noChangeAspect="1"/>
          </p:cNvPicPr>
          <p:nvPr userDrawn="1"/>
        </p:nvPicPr>
        <p:blipFill>
          <a:blip r:embed="rId8"/>
          <a:stretch>
            <a:fillRect/>
          </a:stretch>
        </p:blipFill>
        <p:spPr>
          <a:xfrm>
            <a:off x="10551045" y="364425"/>
            <a:ext cx="1208955" cy="979789"/>
          </a:xfrm>
          <a:prstGeom prst="rect">
            <a:avLst/>
          </a:prstGeom>
        </p:spPr>
      </p:pic>
      <p:pic>
        <p:nvPicPr>
          <p:cNvPr id="6" name="Picture 5" descr="Icon&#10;&#10;Description automatically generated">
            <a:extLst>
              <a:ext uri="{FF2B5EF4-FFF2-40B4-BE49-F238E27FC236}">
                <a16:creationId xmlns:a16="http://schemas.microsoft.com/office/drawing/2014/main" id="{76D92FD5-08EA-6BC8-29BC-BCF5EEFE18AA}"/>
              </a:ext>
            </a:extLst>
          </p:cNvPr>
          <p:cNvPicPr>
            <a:picLocks noChangeAspect="1"/>
          </p:cNvPicPr>
          <p:nvPr userDrawn="1"/>
        </p:nvPicPr>
        <p:blipFill>
          <a:blip r:embed="rId9"/>
          <a:stretch>
            <a:fillRect/>
          </a:stretch>
        </p:blipFill>
        <p:spPr>
          <a:xfrm rot="5400000">
            <a:off x="-2509143" y="-71523"/>
            <a:ext cx="10768951" cy="7616239"/>
          </a:xfrm>
          <a:prstGeom prst="rect">
            <a:avLst/>
          </a:prstGeom>
        </p:spPr>
      </p:pic>
    </p:spTree>
    <p:extLst>
      <p:ext uri="{BB962C8B-B14F-4D97-AF65-F5344CB8AC3E}">
        <p14:creationId xmlns:p14="http://schemas.microsoft.com/office/powerpoint/2010/main" val="461523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Data 1">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3763076-72CB-117E-F240-98C1D1050D3E}"/>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432000" y="310075"/>
            <a:ext cx="11404154" cy="426721"/>
          </a:xfrm>
          <a:prstGeom prst="rect">
            <a:avLst/>
          </a:prstGeom>
        </p:spPr>
        <p:txBody>
          <a:bodyPr lIns="0" tIns="0" rIns="0" bIns="0" anchor="t">
            <a:normAutofit/>
          </a:bodyPr>
          <a:lstStyle>
            <a:lvl1pPr>
              <a:defRPr sz="2400" b="1">
                <a:solidFill>
                  <a:schemeClr val="tx1"/>
                </a:solidFill>
              </a:defRPr>
            </a:lvl1pPr>
          </a:lstStyle>
          <a:p>
            <a:r>
              <a:rPr lang="en-GB" dirty="0"/>
              <a:t>Heading</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FF8B4B32-B7B7-DB40-9D0C-2D4D8414C6EC}"/>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
        <p:nvSpPr>
          <p:cNvPr id="4" name="TextBox 3">
            <a:extLst>
              <a:ext uri="{FF2B5EF4-FFF2-40B4-BE49-F238E27FC236}">
                <a16:creationId xmlns:a16="http://schemas.microsoft.com/office/drawing/2014/main" id="{97C3715D-C90E-7C4B-B312-C707773A39DD}"/>
              </a:ext>
            </a:extLst>
          </p:cNvPr>
          <p:cNvSpPr txBox="1"/>
          <p:nvPr userDrawn="1"/>
        </p:nvSpPr>
        <p:spPr>
          <a:xfrm>
            <a:off x="2232561" y="3170712"/>
            <a:ext cx="0" cy="0"/>
          </a:xfrm>
          <a:prstGeom prst="rect">
            <a:avLst/>
          </a:prstGeom>
          <a:noFill/>
        </p:spPr>
        <p:txBody>
          <a:bodyPr wrap="none" lIns="0" tIns="0" rIns="0" bIns="0" rtlCol="0">
            <a:noAutofit/>
          </a:bodyPr>
          <a:lstStyle/>
          <a:p>
            <a:endParaRPr lang="en-GB" sz="1200" b="1" dirty="0">
              <a:solidFill>
                <a:schemeClr val="accent1"/>
              </a:solidFill>
            </a:endParaRPr>
          </a:p>
        </p:txBody>
      </p:sp>
      <p:cxnSp>
        <p:nvCxnSpPr>
          <p:cNvPr id="12" name="Straight Connector 11">
            <a:extLst>
              <a:ext uri="{FF2B5EF4-FFF2-40B4-BE49-F238E27FC236}">
                <a16:creationId xmlns:a16="http://schemas.microsoft.com/office/drawing/2014/main" id="{137E920E-FCD4-834F-9787-A19C03BDF9AE}"/>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E055424E-84DC-71BA-CBB2-BE0007D93CE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3" name="Text Placeholder 7">
            <a:extLst>
              <a:ext uri="{FF2B5EF4-FFF2-40B4-BE49-F238E27FC236}">
                <a16:creationId xmlns:a16="http://schemas.microsoft.com/office/drawing/2014/main" id="{FB2922A9-9C8F-43B1-7D0A-0C7761EE45F2}"/>
              </a:ext>
            </a:extLst>
          </p:cNvPr>
          <p:cNvSpPr>
            <a:spLocks noGrp="1"/>
          </p:cNvSpPr>
          <p:nvPr>
            <p:ph type="body" sz="quarter" idx="13" hasCustomPrompt="1"/>
          </p:nvPr>
        </p:nvSpPr>
        <p:spPr>
          <a:xfrm>
            <a:off x="432001" y="767200"/>
            <a:ext cx="11012644" cy="577927"/>
          </a:xfrm>
          <a:prstGeom prst="rect">
            <a:avLst/>
          </a:prstGeom>
        </p:spPr>
        <p:txBody>
          <a:bodyPr lIns="0" tIns="0" rIns="0" bIns="0">
            <a:noAutofit/>
          </a:bodyPr>
          <a:lstStyle>
            <a:lvl1pPr marL="0" indent="0">
              <a:lnSpc>
                <a:spcPts val="2200"/>
              </a:lnSpc>
              <a:spcBef>
                <a:spcPts val="0"/>
              </a:spcBef>
              <a:spcAft>
                <a:spcPts val="900"/>
              </a:spcAft>
              <a:buClr>
                <a:schemeClr val="tx1"/>
              </a:buClr>
              <a:buNone/>
              <a:defRPr sz="18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dirty="0"/>
              <a:t>Subhead if needed</a:t>
            </a:r>
          </a:p>
        </p:txBody>
      </p:sp>
    </p:spTree>
    <p:extLst>
      <p:ext uri="{BB962C8B-B14F-4D97-AF65-F5344CB8AC3E}">
        <p14:creationId xmlns:p14="http://schemas.microsoft.com/office/powerpoint/2010/main" val="110834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Headline and image with header 1">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Tree>
    <p:extLst>
      <p:ext uri="{BB962C8B-B14F-4D97-AF65-F5344CB8AC3E}">
        <p14:creationId xmlns:p14="http://schemas.microsoft.com/office/powerpoint/2010/main" val="1562603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Headline and image with header 1">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Tree>
    <p:extLst>
      <p:ext uri="{BB962C8B-B14F-4D97-AF65-F5344CB8AC3E}">
        <p14:creationId xmlns:p14="http://schemas.microsoft.com/office/powerpoint/2010/main" val="914408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Headline and image with header 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
        <p:nvSpPr>
          <p:cNvPr id="6" name="TextBox 5">
            <a:extLst>
              <a:ext uri="{FF2B5EF4-FFF2-40B4-BE49-F238E27FC236}">
                <a16:creationId xmlns:a16="http://schemas.microsoft.com/office/drawing/2014/main" id="{17BDFC27-AE77-990E-E3A7-5DF7B8BEB8B0}"/>
              </a:ext>
            </a:extLst>
          </p:cNvPr>
          <p:cNvSpPr txBox="1"/>
          <p:nvPr userDrawn="1"/>
        </p:nvSpPr>
        <p:spPr>
          <a:xfrm>
            <a:off x="7202551" y="2249424"/>
            <a:ext cx="4428148" cy="1200329"/>
          </a:xfrm>
          <a:prstGeom prst="rect">
            <a:avLst/>
          </a:prstGeom>
          <a:noFill/>
        </p:spPr>
        <p:txBody>
          <a:bodyPr wrap="square" rtlCol="0">
            <a:spAutoFit/>
          </a:bodyPr>
          <a:lstStyle/>
          <a:p>
            <a:r>
              <a:rPr lang="en-GB" dirty="0">
                <a:solidFill>
                  <a:schemeClr val="bg1"/>
                </a:solidFill>
              </a:rPr>
              <a:t>Text content goes over single column. Text content here goes over single column. Text content here goes over single column.  </a:t>
            </a:r>
          </a:p>
        </p:txBody>
      </p:sp>
    </p:spTree>
    <p:extLst>
      <p:ext uri="{BB962C8B-B14F-4D97-AF65-F5344CB8AC3E}">
        <p14:creationId xmlns:p14="http://schemas.microsoft.com/office/powerpoint/2010/main" val="3783450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line and image with header 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Tree>
    <p:extLst>
      <p:ext uri="{BB962C8B-B14F-4D97-AF65-F5344CB8AC3E}">
        <p14:creationId xmlns:p14="http://schemas.microsoft.com/office/powerpoint/2010/main" val="1125462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Headline and image with header 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Tree>
    <p:extLst>
      <p:ext uri="{BB962C8B-B14F-4D97-AF65-F5344CB8AC3E}">
        <p14:creationId xmlns:p14="http://schemas.microsoft.com/office/powerpoint/2010/main" val="1153162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ample-Icons-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4741F68A-44AA-5742-B124-91614CFD14BB}"/>
              </a:ext>
            </a:extLst>
          </p:cNvPr>
          <p:cNvSpPr/>
          <p:nvPr userDrawn="1"/>
        </p:nvSpPr>
        <p:spPr>
          <a:xfrm>
            <a:off x="383058"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3568E66E-4300-C34D-B490-E2E6A73E585A}"/>
              </a:ext>
            </a:extLst>
          </p:cNvPr>
          <p:cNvSpPr/>
          <p:nvPr userDrawn="1"/>
        </p:nvSpPr>
        <p:spPr>
          <a:xfrm>
            <a:off x="383058"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F337980B-A75B-014B-A7A8-965882204640}"/>
              </a:ext>
            </a:extLst>
          </p:cNvPr>
          <p:cNvSpPr/>
          <p:nvPr userDrawn="1"/>
        </p:nvSpPr>
        <p:spPr>
          <a:xfrm>
            <a:off x="1534525"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E8B5FF7D-C2EF-9E4C-A4CF-A835052E5DF8}"/>
              </a:ext>
            </a:extLst>
          </p:cNvPr>
          <p:cNvSpPr/>
          <p:nvPr userDrawn="1"/>
        </p:nvSpPr>
        <p:spPr>
          <a:xfrm>
            <a:off x="2685992"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177481C1-F4F0-BE4E-B991-152BB9620270}"/>
              </a:ext>
            </a:extLst>
          </p:cNvPr>
          <p:cNvSpPr/>
          <p:nvPr userDrawn="1"/>
        </p:nvSpPr>
        <p:spPr>
          <a:xfrm>
            <a:off x="3837459"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2FBC860F-BE8A-634D-9A96-33CE6D96B9F0}"/>
              </a:ext>
            </a:extLst>
          </p:cNvPr>
          <p:cNvSpPr/>
          <p:nvPr userDrawn="1"/>
        </p:nvSpPr>
        <p:spPr>
          <a:xfrm>
            <a:off x="4988926"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5FA913FF-786C-1944-BF18-E9AB064B3444}"/>
              </a:ext>
            </a:extLst>
          </p:cNvPr>
          <p:cNvSpPr/>
          <p:nvPr userDrawn="1"/>
        </p:nvSpPr>
        <p:spPr>
          <a:xfrm>
            <a:off x="6140393"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6C22D839-E390-8340-B649-B4FC5A6CFD70}"/>
              </a:ext>
            </a:extLst>
          </p:cNvPr>
          <p:cNvSpPr/>
          <p:nvPr userDrawn="1"/>
        </p:nvSpPr>
        <p:spPr>
          <a:xfrm>
            <a:off x="7291860"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4640EE3D-EEFC-874A-A65B-DDDE03FC3221}"/>
              </a:ext>
            </a:extLst>
          </p:cNvPr>
          <p:cNvSpPr/>
          <p:nvPr userDrawn="1"/>
        </p:nvSpPr>
        <p:spPr>
          <a:xfrm>
            <a:off x="8443327"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2A667BF2-B8EF-D949-9F15-FC3B3099AD58}"/>
              </a:ext>
            </a:extLst>
          </p:cNvPr>
          <p:cNvSpPr/>
          <p:nvPr userDrawn="1"/>
        </p:nvSpPr>
        <p:spPr>
          <a:xfrm>
            <a:off x="9594794"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47201170-3375-514F-99C2-E37C6903968A}"/>
              </a:ext>
            </a:extLst>
          </p:cNvPr>
          <p:cNvSpPr/>
          <p:nvPr userDrawn="1"/>
        </p:nvSpPr>
        <p:spPr>
          <a:xfrm>
            <a:off x="10746258"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1E18572B-1544-A043-9B02-7AB01C90C51F}"/>
              </a:ext>
            </a:extLst>
          </p:cNvPr>
          <p:cNvSpPr/>
          <p:nvPr userDrawn="1"/>
        </p:nvSpPr>
        <p:spPr>
          <a:xfrm>
            <a:off x="1534525"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E8D2BEC2-9D68-CC4D-A04A-BB949A02D509}"/>
              </a:ext>
            </a:extLst>
          </p:cNvPr>
          <p:cNvSpPr/>
          <p:nvPr userDrawn="1"/>
        </p:nvSpPr>
        <p:spPr>
          <a:xfrm>
            <a:off x="2685992"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F7415083-D44F-FE40-A8D1-7BFAC700DF6C}"/>
              </a:ext>
            </a:extLst>
          </p:cNvPr>
          <p:cNvSpPr/>
          <p:nvPr userDrawn="1"/>
        </p:nvSpPr>
        <p:spPr>
          <a:xfrm>
            <a:off x="3837459"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a:extLst>
              <a:ext uri="{FF2B5EF4-FFF2-40B4-BE49-F238E27FC236}">
                <a16:creationId xmlns:a16="http://schemas.microsoft.com/office/drawing/2014/main" id="{5E67BC68-4FB2-EE4A-A33E-6A7AF0CF413F}"/>
              </a:ext>
            </a:extLst>
          </p:cNvPr>
          <p:cNvSpPr/>
          <p:nvPr userDrawn="1"/>
        </p:nvSpPr>
        <p:spPr>
          <a:xfrm>
            <a:off x="4988926"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id="{0277C142-7A53-7A4A-A8FB-FBF33048E364}"/>
              </a:ext>
            </a:extLst>
          </p:cNvPr>
          <p:cNvSpPr/>
          <p:nvPr userDrawn="1"/>
        </p:nvSpPr>
        <p:spPr>
          <a:xfrm>
            <a:off x="6140393"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a:extLst>
              <a:ext uri="{FF2B5EF4-FFF2-40B4-BE49-F238E27FC236}">
                <a16:creationId xmlns:a16="http://schemas.microsoft.com/office/drawing/2014/main" id="{6ADC5831-BE66-5045-87AF-18EBDF02747B}"/>
              </a:ext>
            </a:extLst>
          </p:cNvPr>
          <p:cNvSpPr/>
          <p:nvPr userDrawn="1"/>
        </p:nvSpPr>
        <p:spPr>
          <a:xfrm>
            <a:off x="7291860"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a:extLst>
              <a:ext uri="{FF2B5EF4-FFF2-40B4-BE49-F238E27FC236}">
                <a16:creationId xmlns:a16="http://schemas.microsoft.com/office/drawing/2014/main" id="{2CB65DE4-B016-474E-A1C1-495957C7CA04}"/>
              </a:ext>
            </a:extLst>
          </p:cNvPr>
          <p:cNvSpPr/>
          <p:nvPr userDrawn="1"/>
        </p:nvSpPr>
        <p:spPr>
          <a:xfrm>
            <a:off x="8443327"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a:extLst>
              <a:ext uri="{FF2B5EF4-FFF2-40B4-BE49-F238E27FC236}">
                <a16:creationId xmlns:a16="http://schemas.microsoft.com/office/drawing/2014/main" id="{58B3AA15-3E6B-C347-B0BE-F416C5684A23}"/>
              </a:ext>
            </a:extLst>
          </p:cNvPr>
          <p:cNvSpPr/>
          <p:nvPr userDrawn="1"/>
        </p:nvSpPr>
        <p:spPr>
          <a:xfrm>
            <a:off x="9594794"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a:extLst>
              <a:ext uri="{FF2B5EF4-FFF2-40B4-BE49-F238E27FC236}">
                <a16:creationId xmlns:a16="http://schemas.microsoft.com/office/drawing/2014/main" id="{7AC0924D-A95B-1E43-84A3-825886C48DD3}"/>
              </a:ext>
            </a:extLst>
          </p:cNvPr>
          <p:cNvSpPr/>
          <p:nvPr userDrawn="1"/>
        </p:nvSpPr>
        <p:spPr>
          <a:xfrm>
            <a:off x="10746258"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CA6737CC-78B4-0C46-99B9-341CFA60EF40}"/>
              </a:ext>
            </a:extLst>
          </p:cNvPr>
          <p:cNvSpPr/>
          <p:nvPr userDrawn="1"/>
        </p:nvSpPr>
        <p:spPr>
          <a:xfrm>
            <a:off x="383058"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72455CAA-C332-E746-A62B-4F86F892F94A}"/>
              </a:ext>
            </a:extLst>
          </p:cNvPr>
          <p:cNvSpPr/>
          <p:nvPr userDrawn="1"/>
        </p:nvSpPr>
        <p:spPr>
          <a:xfrm>
            <a:off x="1534525"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8BF322EA-8B44-2C46-9412-34692FAFE8CB}"/>
              </a:ext>
            </a:extLst>
          </p:cNvPr>
          <p:cNvSpPr/>
          <p:nvPr userDrawn="1"/>
        </p:nvSpPr>
        <p:spPr>
          <a:xfrm>
            <a:off x="2685992"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BDB462B7-0B7F-EA46-9EFF-D26991D2304D}"/>
              </a:ext>
            </a:extLst>
          </p:cNvPr>
          <p:cNvSpPr/>
          <p:nvPr userDrawn="1"/>
        </p:nvSpPr>
        <p:spPr>
          <a:xfrm>
            <a:off x="3837459"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a:extLst>
              <a:ext uri="{FF2B5EF4-FFF2-40B4-BE49-F238E27FC236}">
                <a16:creationId xmlns:a16="http://schemas.microsoft.com/office/drawing/2014/main" id="{FF522785-C8F3-734E-AF20-487FED2CEBCA}"/>
              </a:ext>
            </a:extLst>
          </p:cNvPr>
          <p:cNvSpPr/>
          <p:nvPr userDrawn="1"/>
        </p:nvSpPr>
        <p:spPr>
          <a:xfrm>
            <a:off x="4988926"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798AD1D6-A541-1941-8B56-2FF0936767C6}"/>
              </a:ext>
            </a:extLst>
          </p:cNvPr>
          <p:cNvSpPr/>
          <p:nvPr userDrawn="1"/>
        </p:nvSpPr>
        <p:spPr>
          <a:xfrm>
            <a:off x="6140393"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extLst>
              <a:ext uri="{FF2B5EF4-FFF2-40B4-BE49-F238E27FC236}">
                <a16:creationId xmlns:a16="http://schemas.microsoft.com/office/drawing/2014/main" id="{A844F750-124C-F246-BCDD-67595B93DC88}"/>
              </a:ext>
            </a:extLst>
          </p:cNvPr>
          <p:cNvSpPr/>
          <p:nvPr userDrawn="1"/>
        </p:nvSpPr>
        <p:spPr>
          <a:xfrm>
            <a:off x="7291860"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15499656-96AE-C649-B3C1-81D5C6F60DA6}"/>
              </a:ext>
            </a:extLst>
          </p:cNvPr>
          <p:cNvSpPr/>
          <p:nvPr userDrawn="1"/>
        </p:nvSpPr>
        <p:spPr>
          <a:xfrm>
            <a:off x="8443327"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a:extLst>
              <a:ext uri="{FF2B5EF4-FFF2-40B4-BE49-F238E27FC236}">
                <a16:creationId xmlns:a16="http://schemas.microsoft.com/office/drawing/2014/main" id="{B3150134-3C23-2A41-8EC0-2D0F308CD2FE}"/>
              </a:ext>
            </a:extLst>
          </p:cNvPr>
          <p:cNvSpPr/>
          <p:nvPr userDrawn="1"/>
        </p:nvSpPr>
        <p:spPr>
          <a:xfrm>
            <a:off x="9594794"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4A542EAC-EEE9-2748-9DAC-6986FFF6348A}"/>
              </a:ext>
            </a:extLst>
          </p:cNvPr>
          <p:cNvSpPr/>
          <p:nvPr userDrawn="1"/>
        </p:nvSpPr>
        <p:spPr>
          <a:xfrm>
            <a:off x="10746258"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2D1CDB1A-8B42-520A-323D-5D120AA42E9C}"/>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909195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Sample-Icons-Layout">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BDF01C83-A866-28AC-7B1F-38947CCF6D80}"/>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4741F68A-44AA-5742-B124-91614CFD14BB}"/>
              </a:ext>
            </a:extLst>
          </p:cNvPr>
          <p:cNvSpPr/>
          <p:nvPr userDrawn="1"/>
        </p:nvSpPr>
        <p:spPr>
          <a:xfrm>
            <a:off x="383058"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1E18572B-1544-A043-9B02-7AB01C90C51F}"/>
              </a:ext>
            </a:extLst>
          </p:cNvPr>
          <p:cNvSpPr/>
          <p:nvPr userDrawn="1"/>
        </p:nvSpPr>
        <p:spPr>
          <a:xfrm>
            <a:off x="1534525"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E8D2BEC2-9D68-CC4D-A04A-BB949A02D509}"/>
              </a:ext>
            </a:extLst>
          </p:cNvPr>
          <p:cNvSpPr/>
          <p:nvPr userDrawn="1"/>
        </p:nvSpPr>
        <p:spPr>
          <a:xfrm>
            <a:off x="2685992"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F7415083-D44F-FE40-A8D1-7BFAC700DF6C}"/>
              </a:ext>
            </a:extLst>
          </p:cNvPr>
          <p:cNvSpPr/>
          <p:nvPr userDrawn="1"/>
        </p:nvSpPr>
        <p:spPr>
          <a:xfrm>
            <a:off x="3837459"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CA6737CC-78B4-0C46-99B9-341CFA60EF40}"/>
              </a:ext>
            </a:extLst>
          </p:cNvPr>
          <p:cNvSpPr/>
          <p:nvPr userDrawn="1"/>
        </p:nvSpPr>
        <p:spPr>
          <a:xfrm>
            <a:off x="383058"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72455CAA-C332-E746-A62B-4F86F892F94A}"/>
              </a:ext>
            </a:extLst>
          </p:cNvPr>
          <p:cNvSpPr/>
          <p:nvPr userDrawn="1"/>
        </p:nvSpPr>
        <p:spPr>
          <a:xfrm>
            <a:off x="1534525"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8BF322EA-8B44-2C46-9412-34692FAFE8CB}"/>
              </a:ext>
            </a:extLst>
          </p:cNvPr>
          <p:cNvSpPr/>
          <p:nvPr userDrawn="1"/>
        </p:nvSpPr>
        <p:spPr>
          <a:xfrm>
            <a:off x="2685992"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BDB462B7-0B7F-EA46-9EFF-D26991D2304D}"/>
              </a:ext>
            </a:extLst>
          </p:cNvPr>
          <p:cNvSpPr/>
          <p:nvPr userDrawn="1"/>
        </p:nvSpPr>
        <p:spPr>
          <a:xfrm>
            <a:off x="3837459"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510BDAA4-2C6C-4E47-9616-5977DD23D840}"/>
              </a:ext>
            </a:extLst>
          </p:cNvPr>
          <p:cNvSpPr/>
          <p:nvPr userDrawn="1"/>
        </p:nvSpPr>
        <p:spPr>
          <a:xfrm>
            <a:off x="5122911"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a:extLst>
              <a:ext uri="{FF2B5EF4-FFF2-40B4-BE49-F238E27FC236}">
                <a16:creationId xmlns:a16="http://schemas.microsoft.com/office/drawing/2014/main" id="{2691AF0D-B60D-2949-AB30-089AD6A4A5A1}"/>
              </a:ext>
            </a:extLst>
          </p:cNvPr>
          <p:cNvSpPr/>
          <p:nvPr userDrawn="1"/>
        </p:nvSpPr>
        <p:spPr>
          <a:xfrm>
            <a:off x="7474153"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a:extLst>
              <a:ext uri="{FF2B5EF4-FFF2-40B4-BE49-F238E27FC236}">
                <a16:creationId xmlns:a16="http://schemas.microsoft.com/office/drawing/2014/main" id="{D76B0456-3FC3-5D44-A9F1-56A57FD0B992}"/>
              </a:ext>
            </a:extLst>
          </p:cNvPr>
          <p:cNvSpPr/>
          <p:nvPr userDrawn="1"/>
        </p:nvSpPr>
        <p:spPr>
          <a:xfrm>
            <a:off x="9825395"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D569F651-3737-5832-DC5A-9DB8A57B6C79}"/>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5" name="Title 1">
            <a:extLst>
              <a:ext uri="{FF2B5EF4-FFF2-40B4-BE49-F238E27FC236}">
                <a16:creationId xmlns:a16="http://schemas.microsoft.com/office/drawing/2014/main" id="{A1CA835D-248C-29AB-B7DE-5AD7C7D2A867}"/>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spTree>
    <p:extLst>
      <p:ext uri="{BB962C8B-B14F-4D97-AF65-F5344CB8AC3E}">
        <p14:creationId xmlns:p14="http://schemas.microsoft.com/office/powerpoint/2010/main" val="4218441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Title, subhead, two columns">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A60DD58-05DE-E835-E697-CB9A9B0B94EE}"/>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Content Placeholder 2"/>
          <p:cNvSpPr>
            <a:spLocks noGrp="1"/>
          </p:cNvSpPr>
          <p:nvPr>
            <p:ph idx="1"/>
          </p:nvPr>
        </p:nvSpPr>
        <p:spPr>
          <a:xfrm>
            <a:off x="432000" y="2735992"/>
            <a:ext cx="11088000" cy="3456000"/>
          </a:xfrm>
          <a:prstGeom prst="rect">
            <a:avLst/>
          </a:prstGeom>
        </p:spPr>
        <p:txBody>
          <a:bodyPr lIns="0" tIns="0" rIns="0" bIns="0" numCol="2" spcCol="432000">
            <a:no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dirty="0"/>
              <a:t>Click to edit Master text styles</a:t>
            </a:r>
          </a:p>
          <a:p>
            <a:pPr lvl="1"/>
            <a:r>
              <a:rPr lang="en-GB" dirty="0"/>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dirty="0"/>
              <a:t>Subhead if needed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cxnSp>
        <p:nvCxnSpPr>
          <p:cNvPr id="12" name="Straight Connector 11">
            <a:extLst>
              <a:ext uri="{FF2B5EF4-FFF2-40B4-BE49-F238E27FC236}">
                <a16:creationId xmlns:a16="http://schemas.microsoft.com/office/drawing/2014/main" id="{18E2133D-2149-6B45-BEAB-A2D5E225B5AD}"/>
              </a:ext>
            </a:extLst>
          </p:cNvPr>
          <p:cNvCxnSpPr>
            <a:cxnSpLocks/>
          </p:cNvCxnSpPr>
          <p:nvPr userDrawn="1"/>
        </p:nvCxnSpPr>
        <p:spPr>
          <a:xfrm>
            <a:off x="408789" y="6336000"/>
            <a:ext cx="11399211"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EBB79D01-2A70-DAF1-6A65-BC0424C2FEEC}"/>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4243720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2_Title, subhead, two columns">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A60DD58-05DE-E835-E697-CB9A9B0B94EE}"/>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Content Placeholder 2"/>
          <p:cNvSpPr>
            <a:spLocks noGrp="1"/>
          </p:cNvSpPr>
          <p:nvPr>
            <p:ph idx="1"/>
          </p:nvPr>
        </p:nvSpPr>
        <p:spPr>
          <a:xfrm>
            <a:off x="432000" y="2735992"/>
            <a:ext cx="11088000" cy="3456000"/>
          </a:xfrm>
          <a:prstGeom prst="rect">
            <a:avLst/>
          </a:prstGeom>
        </p:spPr>
        <p:txBody>
          <a:bodyPr lIns="0" tIns="0" rIns="0" bIns="0" numCol="2" spcCol="432000">
            <a:no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dirty="0"/>
              <a:t>Click to edit Master text styles</a:t>
            </a:r>
          </a:p>
          <a:p>
            <a:pPr lvl="1"/>
            <a:r>
              <a:rPr lang="en-GB" dirty="0"/>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dirty="0"/>
              <a:t>Subhead if needed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cxnSp>
        <p:nvCxnSpPr>
          <p:cNvPr id="12" name="Straight Connector 11">
            <a:extLst>
              <a:ext uri="{FF2B5EF4-FFF2-40B4-BE49-F238E27FC236}">
                <a16:creationId xmlns:a16="http://schemas.microsoft.com/office/drawing/2014/main" id="{18E2133D-2149-6B45-BEAB-A2D5E225B5AD}"/>
              </a:ext>
            </a:extLst>
          </p:cNvPr>
          <p:cNvCxnSpPr>
            <a:cxnSpLocks/>
          </p:cNvCxnSpPr>
          <p:nvPr userDrawn="1"/>
        </p:nvCxnSpPr>
        <p:spPr>
          <a:xfrm>
            <a:off x="408789" y="6336000"/>
            <a:ext cx="11399211"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129FE9CC-24C2-9AAC-6340-A9E7BC324939}"/>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573326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2_Title, subhead, Three columns">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5C4A9B1-8C9A-5B25-6E7A-B9589ECCAD85}"/>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Content Placeholder 2"/>
          <p:cNvSpPr>
            <a:spLocks noGrp="1"/>
          </p:cNvSpPr>
          <p:nvPr>
            <p:ph idx="1"/>
          </p:nvPr>
        </p:nvSpPr>
        <p:spPr>
          <a:xfrm>
            <a:off x="432000" y="2736000"/>
            <a:ext cx="11088000" cy="3456000"/>
          </a:xfrm>
          <a:prstGeom prst="rect">
            <a:avLst/>
          </a:prstGeom>
        </p:spPr>
        <p:txBody>
          <a:bodyPr lIns="0" tIns="0" rIns="0" bIns="0" numCol="3" spcCol="432000">
            <a:no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dirty="0"/>
              <a:t>Click to edit Master text styles</a:t>
            </a:r>
          </a:p>
          <a:p>
            <a:pPr lvl="1"/>
            <a:r>
              <a:rPr lang="en-GB" dirty="0"/>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dirty="0"/>
              <a:t>Subhead if needed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cxnSp>
        <p:nvCxnSpPr>
          <p:cNvPr id="12" name="Straight Connector 11">
            <a:extLst>
              <a:ext uri="{FF2B5EF4-FFF2-40B4-BE49-F238E27FC236}">
                <a16:creationId xmlns:a16="http://schemas.microsoft.com/office/drawing/2014/main" id="{6A9D545D-FD2F-4843-8588-07EBE7DDAA13}"/>
              </a:ext>
            </a:extLst>
          </p:cNvPr>
          <p:cNvCxnSpPr>
            <a:cxnSpLocks/>
          </p:cNvCxnSpPr>
          <p:nvPr userDrawn="1"/>
        </p:nvCxnSpPr>
        <p:spPr>
          <a:xfrm>
            <a:off x="432000" y="63487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707F89CB-5AF7-9C7B-6503-F287E127E820}"/>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2287011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Heading, subhead, bullets on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F09CFFC-C421-A97A-14A3-FE2852D11994}"/>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Content Placeholder 2"/>
          <p:cNvSpPr>
            <a:spLocks noGrp="1"/>
          </p:cNvSpPr>
          <p:nvPr>
            <p:ph idx="1"/>
          </p:nvPr>
        </p:nvSpPr>
        <p:spPr>
          <a:xfrm>
            <a:off x="432000" y="2771999"/>
            <a:ext cx="11088000" cy="3456000"/>
          </a:xfrm>
          <a:prstGeom prst="rect">
            <a:avLst/>
          </a:prstGeom>
        </p:spPr>
        <p:txBody>
          <a:bodyPr lIns="0" tIns="0" rIns="0" bIns="0">
            <a:norm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dirty="0"/>
              <a:t>Click to edit Master text styles</a:t>
            </a:r>
          </a:p>
          <a:p>
            <a:pPr lvl="1"/>
            <a:r>
              <a:rPr lang="en-GB" dirty="0"/>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1" y="2088000"/>
            <a:ext cx="11012644" cy="577927"/>
          </a:xfrm>
          <a:prstGeom prst="rect">
            <a:avLst/>
          </a:prstGeom>
        </p:spPr>
        <p:txBody>
          <a:bodyPr lIns="0" tIns="0" rIns="0" bIns="0">
            <a:noAutofit/>
          </a:bodyPr>
          <a:lstStyle>
            <a:lvl1pPr marL="0" indent="0">
              <a:lnSpc>
                <a:spcPts val="2200"/>
              </a:lnSpc>
              <a:spcBef>
                <a:spcPts val="0"/>
              </a:spcBef>
              <a:spcAft>
                <a:spcPts val="90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dirty="0"/>
              <a:t>Subhead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
        <p:nvSpPr>
          <p:cNvPr id="7" name="Title 1">
            <a:extLst>
              <a:ext uri="{FF2B5EF4-FFF2-40B4-BE49-F238E27FC236}">
                <a16:creationId xmlns:a16="http://schemas.microsoft.com/office/drawing/2014/main" id="{4F771D90-A686-C949-8872-F69893BCF8E4}"/>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cxnSp>
        <p:nvCxnSpPr>
          <p:cNvPr id="12" name="Straight Connector 11">
            <a:extLst>
              <a:ext uri="{FF2B5EF4-FFF2-40B4-BE49-F238E27FC236}">
                <a16:creationId xmlns:a16="http://schemas.microsoft.com/office/drawing/2014/main" id="{4CD5CE1C-46DF-8846-A4A0-E19A9CC397BE}"/>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64955267-CD3E-4484-1B20-32E90EB4EDCE}"/>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405967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line slide with image A">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2C3761D-E146-5B7A-CD68-6CC98EA19A5F}"/>
              </a:ext>
            </a:extLst>
          </p:cNvPr>
          <p:cNvSpPr/>
          <p:nvPr userDrawn="1"/>
        </p:nvSpPr>
        <p:spPr>
          <a:xfrm>
            <a:off x="0" y="0"/>
            <a:ext cx="6096000"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354093" y="1647568"/>
            <a:ext cx="4909569" cy="3130069"/>
          </a:xfrm>
          <a:prstGeom prst="rect">
            <a:avLst/>
          </a:prstGeom>
        </p:spPr>
        <p:txBody>
          <a:bodyPr anchor="t">
            <a:normAutofit/>
          </a:bodyPr>
          <a:lstStyle>
            <a:lvl1pPr marL="0" indent="0">
              <a:lnSpc>
                <a:spcPts val="4200"/>
              </a:lnSpc>
              <a:defRPr sz="3600" b="1">
                <a:solidFill>
                  <a:schemeClr val="tx1"/>
                </a:solidFill>
              </a:defRPr>
            </a:lvl1pPr>
          </a:lstStyle>
          <a:p>
            <a:r>
              <a:rPr lang="en-GB" dirty="0"/>
              <a:t>Headline over a number of lines,</a:t>
            </a:r>
            <a:br>
              <a:rPr lang="en-GB" dirty="0"/>
            </a:br>
            <a:r>
              <a:rPr lang="en-GB" dirty="0"/>
              <a:t>keep to maximum of four lines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pPr algn="r"/>
              <a:t>‹#›</a:t>
            </a:fld>
            <a:endParaRPr lang="en-GB" sz="1200" dirty="0">
              <a:solidFill>
                <a:schemeClr val="tx1"/>
              </a:solidFill>
            </a:endParaRPr>
          </a:p>
        </p:txBody>
      </p:sp>
      <p:sp>
        <p:nvSpPr>
          <p:cNvPr id="7" name="Picture Placeholder 6">
            <a:extLst>
              <a:ext uri="{FF2B5EF4-FFF2-40B4-BE49-F238E27FC236}">
                <a16:creationId xmlns:a16="http://schemas.microsoft.com/office/drawing/2014/main" id="{1EF456E7-F404-A541-B6E9-27C1B10EC600}"/>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dirty="0"/>
              <a:t>Click on icon to insert image (including Alt Text)</a:t>
            </a:r>
          </a:p>
        </p:txBody>
      </p:sp>
    </p:spTree>
    <p:extLst>
      <p:ext uri="{BB962C8B-B14F-4D97-AF65-F5344CB8AC3E}">
        <p14:creationId xmlns:p14="http://schemas.microsoft.com/office/powerpoint/2010/main" val="3043285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CE947E-1F3C-4CE2-B205-42ACABCDF3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a:extLst>
              <a:ext uri="{FF2B5EF4-FFF2-40B4-BE49-F238E27FC236}">
                <a16:creationId xmlns:a16="http://schemas.microsoft.com/office/drawing/2014/main" id="{E34187EB-CD8C-4429-80A8-057E397FFC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a:extLst>
              <a:ext uri="{FF2B5EF4-FFF2-40B4-BE49-F238E27FC236}">
                <a16:creationId xmlns:a16="http://schemas.microsoft.com/office/drawing/2014/main" id="{6278BCC8-525B-41FD-8646-596B1960C6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574AD-8404-48D7-8DB8-BCC9125C3396}" type="datetimeFigureOut">
              <a:rPr lang="en-GB" smtClean="0"/>
              <a:t>19/07/2023</a:t>
            </a:fld>
            <a:endParaRPr lang="en-GB"/>
          </a:p>
        </p:txBody>
      </p:sp>
      <p:sp>
        <p:nvSpPr>
          <p:cNvPr id="5" name="Footer Placeholder 4">
            <a:extLst>
              <a:ext uri="{FF2B5EF4-FFF2-40B4-BE49-F238E27FC236}">
                <a16:creationId xmlns:a16="http://schemas.microsoft.com/office/drawing/2014/main" id="{882564A6-47BB-43DB-A152-9E15557601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E33BD63-EE18-4132-8F91-68A0A2C0DA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67EA4-DCE3-FB49-A794-A4595EF638BC}" type="slidenum">
              <a:rPr lang="en-GB" smtClean="0"/>
              <a:t>‹#›</a:t>
            </a:fld>
            <a:endParaRPr lang="en-GB" dirty="0"/>
          </a:p>
        </p:txBody>
      </p:sp>
    </p:spTree>
    <p:extLst>
      <p:ext uri="{BB962C8B-B14F-4D97-AF65-F5344CB8AC3E}">
        <p14:creationId xmlns:p14="http://schemas.microsoft.com/office/powerpoint/2010/main" val="945044896"/>
      </p:ext>
    </p:extLst>
  </p:cSld>
  <p:clrMap bg1="dk1" tx1="lt1" bg2="dk2" tx2="lt2" accent1="accent1" accent2="accent2" accent3="accent3" accent4="accent4" accent5="accent5" accent6="accent6" hlink="hlink" folHlink="folHlink"/>
  <p:sldLayoutIdLst>
    <p:sldLayoutId id="2147483817" r:id="rId1"/>
    <p:sldLayoutId id="2147483785" r:id="rId2"/>
    <p:sldLayoutId id="2147483833" r:id="rId3"/>
    <p:sldLayoutId id="2147483834" r:id="rId4"/>
    <p:sldLayoutId id="2147483826" r:id="rId5"/>
    <p:sldLayoutId id="2147483931" r:id="rId6"/>
    <p:sldLayoutId id="2147483827" r:id="rId7"/>
    <p:sldLayoutId id="2147483789" r:id="rId8"/>
    <p:sldLayoutId id="2147483818" r:id="rId9"/>
    <p:sldLayoutId id="2147483813" r:id="rId10"/>
    <p:sldLayoutId id="2147483814" r:id="rId11"/>
    <p:sldLayoutId id="2147483815" r:id="rId12"/>
    <p:sldLayoutId id="2147483719" r:id="rId13"/>
    <p:sldLayoutId id="2147483938" r:id="rId14"/>
    <p:sldLayoutId id="2147483939" r:id="rId15"/>
    <p:sldLayoutId id="2147483933" r:id="rId16"/>
    <p:sldLayoutId id="2147483824" r:id="rId17"/>
    <p:sldLayoutId id="2147483926" r:id="rId18"/>
    <p:sldLayoutId id="2147483927" r:id="rId19"/>
    <p:sldLayoutId id="2147483929" r:id="rId20"/>
    <p:sldLayoutId id="2147483928" r:id="rId21"/>
    <p:sldLayoutId id="2147483930" r:id="rId22"/>
    <p:sldLayoutId id="2147483924" r:id="rId23"/>
    <p:sldLayoutId id="2147483940" r:id="rId24"/>
    <p:sldLayoutId id="2147483934" r:id="rId25"/>
    <p:sldLayoutId id="2147483936" r:id="rId26"/>
    <p:sldLayoutId id="2147483937" r:id="rId27"/>
    <p:sldLayoutId id="2147483825" r:id="rId28"/>
    <p:sldLayoutId id="2147483935" r:id="rId2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499A9-ADAE-F54A-B49E-F294E7BCE9E8}"/>
              </a:ext>
            </a:extLst>
          </p:cNvPr>
          <p:cNvSpPr>
            <a:spLocks noGrp="1"/>
          </p:cNvSpPr>
          <p:nvPr>
            <p:ph type="ctrTitle"/>
          </p:nvPr>
        </p:nvSpPr>
        <p:spPr>
          <a:xfrm>
            <a:off x="432000" y="1002268"/>
            <a:ext cx="4672435" cy="2507695"/>
          </a:xfrm>
        </p:spPr>
        <p:txBody>
          <a:bodyPr/>
          <a:lstStyle/>
          <a:p>
            <a:r>
              <a:rPr lang="en-GB" sz="6000" dirty="0"/>
              <a:t>Quality Panels</a:t>
            </a:r>
          </a:p>
        </p:txBody>
      </p:sp>
    </p:spTree>
    <p:extLst>
      <p:ext uri="{BB962C8B-B14F-4D97-AF65-F5344CB8AC3E}">
        <p14:creationId xmlns:p14="http://schemas.microsoft.com/office/powerpoint/2010/main" val="3830231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14C17DC-FEBD-2BA3-AF76-6AF9C9B26D6E}"/>
              </a:ext>
            </a:extLst>
          </p:cNvPr>
          <p:cNvSpPr>
            <a:spLocks noGrp="1"/>
          </p:cNvSpPr>
          <p:nvPr>
            <p:ph type="title"/>
          </p:nvPr>
        </p:nvSpPr>
        <p:spPr/>
        <p:txBody>
          <a:bodyPr/>
          <a:lstStyle/>
          <a:p>
            <a:r>
              <a:rPr lang="en-GB" dirty="0"/>
              <a:t>At the meeting</a:t>
            </a:r>
          </a:p>
        </p:txBody>
      </p:sp>
      <p:graphicFrame>
        <p:nvGraphicFramePr>
          <p:cNvPr id="5" name="Table 4">
            <a:extLst>
              <a:ext uri="{FF2B5EF4-FFF2-40B4-BE49-F238E27FC236}">
                <a16:creationId xmlns:a16="http://schemas.microsoft.com/office/drawing/2014/main" id="{6A5A02E3-5B61-B5EC-A92E-76C9BD2613AD}"/>
              </a:ext>
            </a:extLst>
          </p:cNvPr>
          <p:cNvGraphicFramePr>
            <a:graphicFrameLocks noGrp="1"/>
          </p:cNvGraphicFramePr>
          <p:nvPr>
            <p:extLst>
              <p:ext uri="{D42A27DB-BD31-4B8C-83A1-F6EECF244321}">
                <p14:modId xmlns:p14="http://schemas.microsoft.com/office/powerpoint/2010/main" val="3200915910"/>
              </p:ext>
            </p:extLst>
          </p:nvPr>
        </p:nvGraphicFramePr>
        <p:xfrm>
          <a:off x="469396" y="1512539"/>
          <a:ext cx="10873795" cy="4113240"/>
        </p:xfrm>
        <a:graphic>
          <a:graphicData uri="http://schemas.openxmlformats.org/drawingml/2006/table">
            <a:tbl>
              <a:tblPr firstRow="1" firstCol="1" bandRow="1"/>
              <a:tblGrid>
                <a:gridCol w="2681876">
                  <a:extLst>
                    <a:ext uri="{9D8B030D-6E8A-4147-A177-3AD203B41FA5}">
                      <a16:colId xmlns:a16="http://schemas.microsoft.com/office/drawing/2014/main" val="2017661242"/>
                    </a:ext>
                  </a:extLst>
                </a:gridCol>
                <a:gridCol w="8191919">
                  <a:extLst>
                    <a:ext uri="{9D8B030D-6E8A-4147-A177-3AD203B41FA5}">
                      <a16:colId xmlns:a16="http://schemas.microsoft.com/office/drawing/2014/main" val="4063847840"/>
                    </a:ext>
                  </a:extLst>
                </a:gridCol>
              </a:tblGrid>
              <a:tr h="210349">
                <a:tc gridSpan="2">
                  <a:txBody>
                    <a:bodyPr/>
                    <a:lstStyle/>
                    <a:p>
                      <a:pPr>
                        <a:lnSpc>
                          <a:spcPct val="100000"/>
                        </a:lnSpc>
                        <a:spcBef>
                          <a:spcPts val="0"/>
                        </a:spcBef>
                        <a:spcAft>
                          <a:spcPts val="0"/>
                        </a:spcAft>
                      </a:pPr>
                      <a:r>
                        <a:rPr lang="en-GB" sz="1800" b="1" dirty="0">
                          <a:solidFill>
                            <a:srgbClr val="425563"/>
                          </a:solidFill>
                          <a:effectLst/>
                          <a:latin typeface="Arial" panose="020B0604020202020204" pitchFamily="34" charset="0"/>
                          <a:ea typeface="Calibri" panose="020F0502020204030204" pitchFamily="34" charset="0"/>
                          <a:cs typeface="Arial" panose="020B0604020202020204" pitchFamily="34" charset="0"/>
                        </a:rPr>
                        <a:t>Participation</a:t>
                      </a:r>
                      <a:endParaRPr lang="en-GB" sz="1800" dirty="0">
                        <a:solidFill>
                          <a:srgbClr val="425563"/>
                        </a:solidFill>
                        <a:effectLst/>
                        <a:latin typeface="Calibri" panose="020F0502020204030204" pitchFamily="34" charset="0"/>
                        <a:ea typeface="Calibri" panose="020F0502020204030204" pitchFamily="34" charset="0"/>
                        <a:cs typeface="Arial" panose="020B0604020202020204" pitchFamily="34" charset="0"/>
                      </a:endParaRPr>
                    </a:p>
                  </a:txBody>
                  <a:tcPr marL="58969" marR="5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696616812"/>
                  </a:ext>
                </a:extLst>
              </a:tr>
              <a:tr h="1243257">
                <a:tc>
                  <a:txBody>
                    <a:bodyPr/>
                    <a:lstStyle/>
                    <a:p>
                      <a:pPr>
                        <a:lnSpc>
                          <a:spcPct val="100000"/>
                        </a:lnSpc>
                        <a:spcBef>
                          <a:spcPts val="0"/>
                        </a:spcBef>
                        <a:spcAft>
                          <a:spcPts val="0"/>
                        </a:spcAft>
                      </a:pPr>
                      <a:r>
                        <a:rPr lang="en-GB" sz="1800" b="1">
                          <a:solidFill>
                            <a:srgbClr val="425563"/>
                          </a:solidFill>
                          <a:effectLst/>
                          <a:latin typeface="+mn-lt"/>
                          <a:ea typeface="Calibri" panose="020F0502020204030204" pitchFamily="34" charset="0"/>
                          <a:cs typeface="Arial" panose="020B0604020202020204" pitchFamily="34" charset="0"/>
                        </a:rPr>
                        <a:t>The Facilitator</a:t>
                      </a:r>
                      <a:endParaRPr lang="en-GB" sz="1800">
                        <a:solidFill>
                          <a:srgbClr val="425563"/>
                        </a:solidFill>
                        <a:effectLst/>
                        <a:latin typeface="+mn-lt"/>
                        <a:ea typeface="Calibri" panose="020F0502020204030204" pitchFamily="34" charset="0"/>
                        <a:cs typeface="Arial" panose="020B0604020202020204" pitchFamily="34" charset="0"/>
                      </a:endParaRPr>
                    </a:p>
                  </a:txBody>
                  <a:tcPr marL="58969" marR="5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lnSpc>
                          <a:spcPct val="100000"/>
                        </a:lnSpc>
                        <a:spcBef>
                          <a:spcPts val="0"/>
                        </a:spcBef>
                        <a:spcAft>
                          <a:spcPts val="0"/>
                        </a:spcAft>
                        <a:buFont typeface="Arial" panose="020B0604020202020204" pitchFamily="34" charset="0"/>
                        <a:buNone/>
                      </a:pPr>
                      <a:r>
                        <a:rPr lang="en-GB" sz="1800" dirty="0">
                          <a:solidFill>
                            <a:srgbClr val="425563"/>
                          </a:solidFill>
                          <a:effectLst/>
                          <a:latin typeface="+mn-lt"/>
                          <a:ea typeface="Calibri" panose="020F0502020204030204" pitchFamily="34" charset="0"/>
                          <a:cs typeface="Times New Roman" panose="02020603050405020304" pitchFamily="18" charset="0"/>
                        </a:rPr>
                        <a:t>The Facilitator, a Lay Representative or other individual external to the Programme, will help participants understand their common objective and encourage participation and learning from individual and shared experiences and information.</a:t>
                      </a:r>
                    </a:p>
                  </a:txBody>
                  <a:tcPr marL="58969" marR="5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9908913"/>
                  </a:ext>
                </a:extLst>
              </a:tr>
              <a:tr h="1003170">
                <a:tc>
                  <a:txBody>
                    <a:bodyPr/>
                    <a:lstStyle/>
                    <a:p>
                      <a:pPr>
                        <a:lnSpc>
                          <a:spcPct val="100000"/>
                        </a:lnSpc>
                        <a:spcBef>
                          <a:spcPts val="0"/>
                        </a:spcBef>
                        <a:spcAft>
                          <a:spcPts val="0"/>
                        </a:spcAft>
                      </a:pPr>
                      <a:r>
                        <a:rPr lang="en-GB" sz="1800" b="1">
                          <a:solidFill>
                            <a:srgbClr val="425563"/>
                          </a:solidFill>
                          <a:effectLst/>
                          <a:latin typeface="Arial" panose="020B0604020202020204" pitchFamily="34" charset="0"/>
                          <a:ea typeface="Calibri" panose="020F0502020204030204" pitchFamily="34" charset="0"/>
                          <a:cs typeface="Arial" panose="020B0604020202020204" pitchFamily="34" charset="0"/>
                        </a:rPr>
                        <a:t>Programme Lead</a:t>
                      </a:r>
                      <a:endParaRPr lang="en-GB" sz="1800">
                        <a:solidFill>
                          <a:srgbClr val="425563"/>
                        </a:solidFill>
                        <a:effectLst/>
                        <a:latin typeface="Calibri" panose="020F0502020204030204" pitchFamily="34" charset="0"/>
                        <a:ea typeface="Calibri" panose="020F0502020204030204" pitchFamily="34" charset="0"/>
                        <a:cs typeface="Arial" panose="020B0604020202020204" pitchFamily="34" charset="0"/>
                      </a:endParaRPr>
                    </a:p>
                  </a:txBody>
                  <a:tcPr marL="58969" marR="5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00000"/>
                        </a:lnSpc>
                        <a:spcBef>
                          <a:spcPts val="0"/>
                        </a:spcBef>
                        <a:spcAft>
                          <a:spcPts val="0"/>
                        </a:spcAft>
                        <a:buFont typeface="Arial" panose="020B0604020202020204" pitchFamily="34" charset="0"/>
                        <a:buChar char="-"/>
                      </a:pPr>
                      <a:r>
                        <a:rPr lang="en-GB" sz="1800" dirty="0">
                          <a:solidFill>
                            <a:srgbClr val="425563"/>
                          </a:solidFill>
                          <a:effectLst/>
                          <a:latin typeface="Arial" panose="020B0604020202020204" pitchFamily="34" charset="0"/>
                          <a:ea typeface="Calibri" panose="020F0502020204030204" pitchFamily="34" charset="0"/>
                          <a:cs typeface="Times New Roman" panose="02020603050405020304" pitchFamily="18" charset="0"/>
                        </a:rPr>
                        <a:t>Gives a balanced view from an educational perspective </a:t>
                      </a:r>
                      <a:endParaRPr lang="en-GB" sz="1800" dirty="0">
                        <a:solidFill>
                          <a:srgbClr val="42556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0"/>
                        </a:spcBef>
                        <a:spcAft>
                          <a:spcPts val="0"/>
                        </a:spcAft>
                        <a:buFont typeface="Arial" panose="020B0604020202020204" pitchFamily="34" charset="0"/>
                        <a:buChar char="-"/>
                      </a:pPr>
                      <a:r>
                        <a:rPr lang="en-GB" sz="1800" dirty="0">
                          <a:solidFill>
                            <a:srgbClr val="425563"/>
                          </a:solidFill>
                          <a:effectLst/>
                          <a:latin typeface="Arial" panose="020B0604020202020204" pitchFamily="34" charset="0"/>
                          <a:ea typeface="Calibri" panose="020F0502020204030204" pitchFamily="34" charset="0"/>
                          <a:cs typeface="Times New Roman" panose="02020603050405020304" pitchFamily="18" charset="0"/>
                        </a:rPr>
                        <a:t>Feedbacks on recent national surveys and other sources of intelligence</a:t>
                      </a:r>
                      <a:endParaRPr lang="en-GB" sz="1800" dirty="0">
                        <a:solidFill>
                          <a:srgbClr val="42556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0"/>
                        </a:spcBef>
                        <a:spcAft>
                          <a:spcPts val="0"/>
                        </a:spcAft>
                        <a:buFont typeface="Arial" panose="020B0604020202020204" pitchFamily="34" charset="0"/>
                        <a:buChar char="-"/>
                      </a:pPr>
                      <a:r>
                        <a:rPr lang="en-GB" sz="1800" dirty="0">
                          <a:solidFill>
                            <a:srgbClr val="425563"/>
                          </a:solidFill>
                          <a:effectLst/>
                          <a:latin typeface="Arial" panose="020B0604020202020204" pitchFamily="34" charset="0"/>
                          <a:ea typeface="Calibri" panose="020F0502020204030204" pitchFamily="34" charset="0"/>
                          <a:cs typeface="Times New Roman" panose="02020603050405020304" pitchFamily="18" charset="0"/>
                        </a:rPr>
                        <a:t>Presents ‘investigation’ findings, if applicable</a:t>
                      </a:r>
                      <a:endParaRPr lang="en-GB" sz="1800" dirty="0">
                        <a:solidFill>
                          <a:srgbClr val="425563"/>
                        </a:solidFill>
                        <a:effectLst/>
                        <a:latin typeface="Calibri" panose="020F0502020204030204" pitchFamily="34" charset="0"/>
                        <a:ea typeface="Calibri" panose="020F0502020204030204" pitchFamily="34" charset="0"/>
                        <a:cs typeface="Times New Roman" panose="02020603050405020304" pitchFamily="18" charset="0"/>
                      </a:endParaRPr>
                    </a:p>
                  </a:txBody>
                  <a:tcPr marL="58969" marR="5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2794932"/>
                  </a:ext>
                </a:extLst>
              </a:tr>
              <a:tr h="589323">
                <a:tc>
                  <a:txBody>
                    <a:bodyPr/>
                    <a:lstStyle/>
                    <a:p>
                      <a:pPr>
                        <a:lnSpc>
                          <a:spcPct val="100000"/>
                        </a:lnSpc>
                        <a:spcBef>
                          <a:spcPts val="0"/>
                        </a:spcBef>
                        <a:spcAft>
                          <a:spcPts val="0"/>
                        </a:spcAft>
                      </a:pPr>
                      <a:r>
                        <a:rPr lang="en-GB" sz="1800" b="1">
                          <a:solidFill>
                            <a:srgbClr val="425563"/>
                          </a:solidFill>
                          <a:effectLst/>
                          <a:latin typeface="Arial" panose="020B0604020202020204" pitchFamily="34" charset="0"/>
                          <a:ea typeface="Calibri" panose="020F0502020204030204" pitchFamily="34" charset="0"/>
                          <a:cs typeface="Arial" panose="020B0604020202020204" pitchFamily="34" charset="0"/>
                        </a:rPr>
                        <a:t>Learners</a:t>
                      </a:r>
                      <a:endParaRPr lang="en-GB" sz="1800">
                        <a:solidFill>
                          <a:srgbClr val="425563"/>
                        </a:solidFill>
                        <a:effectLst/>
                        <a:latin typeface="Calibri" panose="020F0502020204030204" pitchFamily="34" charset="0"/>
                        <a:ea typeface="Calibri" panose="020F0502020204030204" pitchFamily="34" charset="0"/>
                        <a:cs typeface="Arial" panose="020B0604020202020204" pitchFamily="34" charset="0"/>
                      </a:endParaRPr>
                    </a:p>
                  </a:txBody>
                  <a:tcPr marL="58969" marR="5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342900" lvl="0" indent="-342900">
                        <a:lnSpc>
                          <a:spcPct val="100000"/>
                        </a:lnSpc>
                        <a:spcBef>
                          <a:spcPts val="0"/>
                        </a:spcBef>
                        <a:spcAft>
                          <a:spcPts val="0"/>
                        </a:spcAft>
                        <a:buFont typeface="Arial" panose="020B0604020202020204" pitchFamily="34" charset="0"/>
                        <a:buChar char="-"/>
                      </a:pPr>
                      <a:r>
                        <a:rPr lang="en-GB" sz="1800" dirty="0">
                          <a:solidFill>
                            <a:srgbClr val="425563"/>
                          </a:solidFill>
                          <a:effectLst/>
                          <a:latin typeface="Arial" panose="020B0604020202020204" pitchFamily="34" charset="0"/>
                          <a:ea typeface="Calibri" panose="020F0502020204030204" pitchFamily="34" charset="0"/>
                          <a:cs typeface="Times New Roman" panose="02020603050405020304" pitchFamily="18" charset="0"/>
                        </a:rPr>
                        <a:t>Gives a balanced view of the placements they/their peers have experienced </a:t>
                      </a:r>
                      <a:endParaRPr lang="en-GB" sz="1800" dirty="0">
                        <a:solidFill>
                          <a:srgbClr val="425563"/>
                        </a:solidFill>
                        <a:effectLst/>
                        <a:latin typeface="Calibri" panose="020F0502020204030204" pitchFamily="34" charset="0"/>
                        <a:ea typeface="Calibri" panose="020F0502020204030204" pitchFamily="34" charset="0"/>
                        <a:cs typeface="Times New Roman" panose="02020603050405020304" pitchFamily="18" charset="0"/>
                      </a:endParaRPr>
                    </a:p>
                  </a:txBody>
                  <a:tcPr marL="58969" marR="5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950775167"/>
                  </a:ext>
                </a:extLst>
              </a:tr>
              <a:tr h="1003170">
                <a:tc>
                  <a:txBody>
                    <a:bodyPr/>
                    <a:lstStyle/>
                    <a:p>
                      <a:pPr>
                        <a:lnSpc>
                          <a:spcPct val="100000"/>
                        </a:lnSpc>
                        <a:spcBef>
                          <a:spcPts val="0"/>
                        </a:spcBef>
                        <a:spcAft>
                          <a:spcPts val="0"/>
                        </a:spcAft>
                      </a:pPr>
                      <a:r>
                        <a:rPr lang="en-GB" sz="1800" b="1">
                          <a:solidFill>
                            <a:srgbClr val="425563"/>
                          </a:solidFill>
                          <a:effectLst/>
                          <a:latin typeface="Arial" panose="020B0604020202020204" pitchFamily="34" charset="0"/>
                          <a:ea typeface="Calibri" panose="020F0502020204030204" pitchFamily="34" charset="0"/>
                          <a:cs typeface="Arial" panose="020B0604020202020204" pitchFamily="34" charset="0"/>
                        </a:rPr>
                        <a:t> </a:t>
                      </a:r>
                      <a:endParaRPr lang="en-GB" sz="1800">
                        <a:solidFill>
                          <a:srgbClr val="425563"/>
                        </a:solidFill>
                        <a:effectLst/>
                        <a:latin typeface="Calibri" panose="020F0502020204030204" pitchFamily="34" charset="0"/>
                        <a:ea typeface="Calibri" panose="020F0502020204030204" pitchFamily="34" charset="0"/>
                        <a:cs typeface="Arial" panose="020B0604020202020204" pitchFamily="34" charset="0"/>
                      </a:endParaRPr>
                    </a:p>
                  </a:txBody>
                  <a:tcPr marL="58969" marR="5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00000"/>
                        </a:lnSpc>
                        <a:spcBef>
                          <a:spcPts val="0"/>
                        </a:spcBef>
                        <a:spcAft>
                          <a:spcPts val="0"/>
                        </a:spcAft>
                      </a:pPr>
                      <a:r>
                        <a:rPr lang="en-GB" sz="1800" dirty="0">
                          <a:solidFill>
                            <a:srgbClr val="425563"/>
                          </a:solidFill>
                          <a:effectLst/>
                          <a:latin typeface="Arial" panose="020B0604020202020204" pitchFamily="34" charset="0"/>
                          <a:ea typeface="Yu Mincho" panose="02020400000000000000" pitchFamily="18" charset="-128"/>
                          <a:cs typeface="Arial" panose="020B0604020202020204" pitchFamily="34" charset="0"/>
                        </a:rPr>
                        <a:t>Note Taker</a:t>
                      </a:r>
                      <a:endParaRPr lang="en-GB" sz="1800" dirty="0">
                        <a:solidFill>
                          <a:srgbClr val="425563"/>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0000"/>
                        </a:lnSpc>
                        <a:spcBef>
                          <a:spcPts val="0"/>
                        </a:spcBef>
                        <a:spcAft>
                          <a:spcPts val="0"/>
                        </a:spcAft>
                        <a:buFont typeface="Arial" panose="020B0604020202020204" pitchFamily="34" charset="0"/>
                        <a:buChar char="-"/>
                      </a:pPr>
                      <a:r>
                        <a:rPr lang="en-GB" sz="1800" dirty="0">
                          <a:solidFill>
                            <a:srgbClr val="425563"/>
                          </a:solidFill>
                          <a:effectLst/>
                          <a:latin typeface="Arial" panose="020B0604020202020204" pitchFamily="34" charset="0"/>
                          <a:ea typeface="Calibri" panose="020F0502020204030204" pitchFamily="34" charset="0"/>
                          <a:cs typeface="Times New Roman" panose="02020603050405020304" pitchFamily="18" charset="0"/>
                        </a:rPr>
                        <a:t>Records and submits the grades, recommendations and actions coming from the Quality Panel via the Outcome Report Tool. </a:t>
                      </a:r>
                      <a:endParaRPr lang="en-GB" sz="1800" dirty="0">
                        <a:solidFill>
                          <a:srgbClr val="425563"/>
                        </a:solidFill>
                        <a:effectLst/>
                        <a:latin typeface="Calibri" panose="020F0502020204030204" pitchFamily="34" charset="0"/>
                        <a:ea typeface="Calibri" panose="020F0502020204030204" pitchFamily="34" charset="0"/>
                        <a:cs typeface="Times New Roman" panose="02020603050405020304" pitchFamily="18" charset="0"/>
                      </a:endParaRPr>
                    </a:p>
                  </a:txBody>
                  <a:tcPr marL="58969" marR="5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3987088"/>
                  </a:ext>
                </a:extLst>
              </a:tr>
            </a:tbl>
          </a:graphicData>
        </a:graphic>
      </p:graphicFrame>
    </p:spTree>
    <p:extLst>
      <p:ext uri="{BB962C8B-B14F-4D97-AF65-F5344CB8AC3E}">
        <p14:creationId xmlns:p14="http://schemas.microsoft.com/office/powerpoint/2010/main" val="2337470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C554242-123F-74C0-123B-B5F46DB71BA4}"/>
              </a:ext>
            </a:extLst>
          </p:cNvPr>
          <p:cNvSpPr>
            <a:spLocks noGrp="1"/>
          </p:cNvSpPr>
          <p:nvPr>
            <p:ph type="title"/>
          </p:nvPr>
        </p:nvSpPr>
        <p:spPr/>
        <p:txBody>
          <a:bodyPr/>
          <a:lstStyle/>
          <a:p>
            <a:r>
              <a:rPr lang="en-GB" dirty="0"/>
              <a:t>Grades</a:t>
            </a:r>
          </a:p>
        </p:txBody>
      </p:sp>
      <p:graphicFrame>
        <p:nvGraphicFramePr>
          <p:cNvPr id="5" name="Table 4">
            <a:extLst>
              <a:ext uri="{FF2B5EF4-FFF2-40B4-BE49-F238E27FC236}">
                <a16:creationId xmlns:a16="http://schemas.microsoft.com/office/drawing/2014/main" id="{C404873B-BEF3-9F46-CDDC-A56C81B0706D}"/>
              </a:ext>
            </a:extLst>
          </p:cNvPr>
          <p:cNvGraphicFramePr>
            <a:graphicFrameLocks noGrp="1"/>
          </p:cNvGraphicFramePr>
          <p:nvPr>
            <p:extLst>
              <p:ext uri="{D42A27DB-BD31-4B8C-83A1-F6EECF244321}">
                <p14:modId xmlns:p14="http://schemas.microsoft.com/office/powerpoint/2010/main" val="19069660"/>
              </p:ext>
            </p:extLst>
          </p:nvPr>
        </p:nvGraphicFramePr>
        <p:xfrm>
          <a:off x="451937" y="1169044"/>
          <a:ext cx="10833382" cy="5029200"/>
        </p:xfrm>
        <a:graphic>
          <a:graphicData uri="http://schemas.openxmlformats.org/drawingml/2006/table">
            <a:tbl>
              <a:tblPr firstRow="1" bandRow="1">
                <a:tableStyleId>{5940675A-B579-460E-94D1-54222C63F5DA}</a:tableStyleId>
              </a:tblPr>
              <a:tblGrid>
                <a:gridCol w="2403474">
                  <a:extLst>
                    <a:ext uri="{9D8B030D-6E8A-4147-A177-3AD203B41FA5}">
                      <a16:colId xmlns:a16="http://schemas.microsoft.com/office/drawing/2014/main" val="2872490508"/>
                    </a:ext>
                  </a:extLst>
                </a:gridCol>
                <a:gridCol w="8429908">
                  <a:extLst>
                    <a:ext uri="{9D8B030D-6E8A-4147-A177-3AD203B41FA5}">
                      <a16:colId xmlns:a16="http://schemas.microsoft.com/office/drawing/2014/main" val="1526268102"/>
                    </a:ext>
                  </a:extLst>
                </a:gridCol>
              </a:tblGrid>
              <a:tr h="300942">
                <a:tc>
                  <a:txBody>
                    <a:bodyPr/>
                    <a:lstStyle/>
                    <a:p>
                      <a:pPr algn="l"/>
                      <a:r>
                        <a:rPr lang="en-GB" sz="2000" b="1" dirty="0">
                          <a:solidFill>
                            <a:srgbClr val="425563"/>
                          </a:solidFill>
                        </a:rPr>
                        <a:t>Ungraded</a:t>
                      </a:r>
                    </a:p>
                  </a:txBody>
                  <a:tcPr/>
                </a:tc>
                <a:tc>
                  <a:txBody>
                    <a:bodyPr/>
                    <a:lstStyle/>
                    <a:p>
                      <a:r>
                        <a:rPr lang="en-GB" sz="2000" dirty="0">
                          <a:solidFill>
                            <a:srgbClr val="425563"/>
                          </a:solidFill>
                        </a:rPr>
                        <a:t>Insufficient ‘intelligence’ or </a:t>
                      </a:r>
                      <a:r>
                        <a:rPr lang="en-GB" sz="2000">
                          <a:solidFill>
                            <a:srgbClr val="425563"/>
                          </a:solidFill>
                        </a:rPr>
                        <a:t>representation or </a:t>
                      </a:r>
                      <a:r>
                        <a:rPr lang="en-GB" sz="2000" dirty="0">
                          <a:solidFill>
                            <a:srgbClr val="425563"/>
                          </a:solidFill>
                        </a:rPr>
                        <a:t>‘ungraded’ to safeguard </a:t>
                      </a:r>
                      <a:r>
                        <a:rPr lang="en-GB" sz="2000">
                          <a:solidFill>
                            <a:srgbClr val="425563"/>
                          </a:solidFill>
                        </a:rPr>
                        <a:t>lone learners reporting specific behaviour</a:t>
                      </a:r>
                      <a:endParaRPr lang="en-GB" sz="2000" dirty="0">
                        <a:solidFill>
                          <a:srgbClr val="425563"/>
                        </a:solidFill>
                      </a:endParaRPr>
                    </a:p>
                  </a:txBody>
                  <a:tcPr/>
                </a:tc>
                <a:extLst>
                  <a:ext uri="{0D108BD9-81ED-4DB2-BD59-A6C34878D82A}">
                    <a16:rowId xmlns:a16="http://schemas.microsoft.com/office/drawing/2014/main" val="3190443094"/>
                  </a:ext>
                </a:extLst>
              </a:tr>
              <a:tr h="0">
                <a:tc>
                  <a:txBody>
                    <a:bodyPr/>
                    <a:lstStyle/>
                    <a:p>
                      <a:pPr algn="l"/>
                      <a:r>
                        <a:rPr lang="en-GB" sz="2000" b="1" dirty="0">
                          <a:solidFill>
                            <a:srgbClr val="425563"/>
                          </a:solidFill>
                        </a:rPr>
                        <a:t>Excellent</a:t>
                      </a:r>
                    </a:p>
                  </a:txBody>
                  <a:tcPr/>
                </a:tc>
                <a:tc>
                  <a:txBody>
                    <a:bodyPr/>
                    <a:lstStyle/>
                    <a:p>
                      <a:r>
                        <a:rPr lang="en-GB" sz="2000" dirty="0">
                          <a:solidFill>
                            <a:srgbClr val="425563"/>
                          </a:solidFill>
                        </a:rPr>
                        <a:t>No concerns. One or more areas of good practice</a:t>
                      </a:r>
                    </a:p>
                  </a:txBody>
                  <a:tcPr/>
                </a:tc>
                <a:extLst>
                  <a:ext uri="{0D108BD9-81ED-4DB2-BD59-A6C34878D82A}">
                    <a16:rowId xmlns:a16="http://schemas.microsoft.com/office/drawing/2014/main" val="1492995657"/>
                  </a:ext>
                </a:extLst>
              </a:tr>
              <a:tr h="0">
                <a:tc>
                  <a:txBody>
                    <a:bodyPr/>
                    <a:lstStyle/>
                    <a:p>
                      <a:pPr algn="l"/>
                      <a:r>
                        <a:rPr lang="en-GB" sz="2000" b="1" dirty="0">
                          <a:solidFill>
                            <a:srgbClr val="425563"/>
                          </a:solidFill>
                        </a:rPr>
                        <a:t>Good</a:t>
                      </a:r>
                    </a:p>
                  </a:txBody>
                  <a:tcPr/>
                </a:tc>
                <a:tc>
                  <a:txBody>
                    <a:bodyPr/>
                    <a:lstStyle/>
                    <a:p>
                      <a:pPr marL="342900" indent="-342900">
                        <a:buFont typeface="Wingdings" panose="05000000000000000000" pitchFamily="2" charset="2"/>
                        <a:buChar char="§"/>
                      </a:pPr>
                      <a:r>
                        <a:rPr lang="en-GB" sz="2000" dirty="0">
                          <a:solidFill>
                            <a:srgbClr val="425563"/>
                          </a:solidFill>
                        </a:rPr>
                        <a:t>Satisfied about the opportunities available</a:t>
                      </a:r>
                    </a:p>
                    <a:p>
                      <a:pPr marL="342900" indent="-342900">
                        <a:buFont typeface="Wingdings" panose="05000000000000000000" pitchFamily="2" charset="2"/>
                        <a:buChar char="§"/>
                      </a:pPr>
                      <a:r>
                        <a:rPr lang="en-GB" sz="2000" dirty="0">
                          <a:solidFill>
                            <a:srgbClr val="425563"/>
                          </a:solidFill>
                        </a:rPr>
                        <a:t>No serious patient safety concerns</a:t>
                      </a:r>
                    </a:p>
                    <a:p>
                      <a:pPr marL="342900" indent="-342900">
                        <a:buFont typeface="Wingdings" panose="05000000000000000000" pitchFamily="2" charset="2"/>
                        <a:buChar char="§"/>
                      </a:pPr>
                      <a:r>
                        <a:rPr lang="en-GB" sz="2000" dirty="0">
                          <a:solidFill>
                            <a:srgbClr val="425563"/>
                          </a:solidFill>
                        </a:rPr>
                        <a:t>No concerns about trainees continuing in the post</a:t>
                      </a:r>
                    </a:p>
                  </a:txBody>
                  <a:tcPr/>
                </a:tc>
                <a:extLst>
                  <a:ext uri="{0D108BD9-81ED-4DB2-BD59-A6C34878D82A}">
                    <a16:rowId xmlns:a16="http://schemas.microsoft.com/office/drawing/2014/main" val="3948400107"/>
                  </a:ext>
                </a:extLst>
              </a:tr>
              <a:tr h="0">
                <a:tc>
                  <a:txBody>
                    <a:bodyPr/>
                    <a:lstStyle/>
                    <a:p>
                      <a:pPr algn="l"/>
                      <a:r>
                        <a:rPr lang="en-GB" sz="2000" b="1" dirty="0">
                          <a:solidFill>
                            <a:srgbClr val="425563"/>
                          </a:solidFill>
                        </a:rPr>
                        <a:t>Requires Improvement</a:t>
                      </a:r>
                    </a:p>
                  </a:txBody>
                  <a:tcPr/>
                </a:tc>
                <a:tc>
                  <a:txBody>
                    <a:bodyPr/>
                    <a:lstStyle/>
                    <a:p>
                      <a:pPr marL="342900" indent="-342900">
                        <a:buFont typeface="Wingdings" panose="05000000000000000000" pitchFamily="2" charset="2"/>
                        <a:buChar char="§"/>
                      </a:pPr>
                      <a:r>
                        <a:rPr lang="en-GB" sz="2000" dirty="0">
                          <a:solidFill>
                            <a:srgbClr val="425563"/>
                          </a:solidFill>
                        </a:rPr>
                        <a:t>Concerns identified: resolution within 12 months</a:t>
                      </a:r>
                    </a:p>
                    <a:p>
                      <a:pPr marL="342900" indent="-342900">
                        <a:buFont typeface="Wingdings" panose="05000000000000000000" pitchFamily="2" charset="2"/>
                        <a:buChar char="§"/>
                      </a:pPr>
                      <a:r>
                        <a:rPr lang="en-GB" sz="2000" dirty="0">
                          <a:solidFill>
                            <a:srgbClr val="425563"/>
                          </a:solidFill>
                        </a:rPr>
                        <a:t>The post is not unfit for purpose</a:t>
                      </a:r>
                    </a:p>
                    <a:p>
                      <a:pPr marL="342900" indent="-342900">
                        <a:buFont typeface="Wingdings" panose="05000000000000000000" pitchFamily="2" charset="2"/>
                        <a:buChar char="§"/>
                      </a:pPr>
                      <a:r>
                        <a:rPr lang="en-GB" sz="2000" dirty="0">
                          <a:solidFill>
                            <a:srgbClr val="425563"/>
                          </a:solidFill>
                        </a:rPr>
                        <a:t>Trainees/learners continuing in post unlikely to compromise progression nor patient safety</a:t>
                      </a:r>
                    </a:p>
                  </a:txBody>
                  <a:tcPr/>
                </a:tc>
                <a:extLst>
                  <a:ext uri="{0D108BD9-81ED-4DB2-BD59-A6C34878D82A}">
                    <a16:rowId xmlns:a16="http://schemas.microsoft.com/office/drawing/2014/main" val="1329485392"/>
                  </a:ext>
                </a:extLst>
              </a:tr>
              <a:tr h="0">
                <a:tc>
                  <a:txBody>
                    <a:bodyPr/>
                    <a:lstStyle/>
                    <a:p>
                      <a:pPr algn="l"/>
                      <a:r>
                        <a:rPr lang="en-GB" sz="2000" b="1" dirty="0">
                          <a:solidFill>
                            <a:srgbClr val="425563"/>
                          </a:solidFill>
                        </a:rPr>
                        <a:t>Inadequate</a:t>
                      </a:r>
                    </a:p>
                  </a:txBody>
                  <a:tcPr/>
                </a:tc>
                <a:tc>
                  <a:txBody>
                    <a:bodyPr/>
                    <a:lstStyle/>
                    <a:p>
                      <a:pPr marL="342900" indent="-342900">
                        <a:buFont typeface="Wingdings" panose="05000000000000000000" pitchFamily="2" charset="2"/>
                        <a:buChar char="§"/>
                      </a:pPr>
                      <a:r>
                        <a:rPr lang="en-GB" sz="2000" dirty="0">
                          <a:solidFill>
                            <a:srgbClr val="425563"/>
                          </a:solidFill>
                        </a:rPr>
                        <a:t>Concerns identified: resolution within 3-6 months</a:t>
                      </a:r>
                    </a:p>
                    <a:p>
                      <a:pPr marL="342900" indent="-342900">
                        <a:buFont typeface="Wingdings" panose="05000000000000000000" pitchFamily="2" charset="2"/>
                        <a:buChar char="§"/>
                      </a:pPr>
                      <a:r>
                        <a:rPr lang="en-GB" sz="2000" dirty="0">
                          <a:solidFill>
                            <a:srgbClr val="425563"/>
                          </a:solidFill>
                        </a:rPr>
                        <a:t>The post may be unfit for purpose</a:t>
                      </a:r>
                    </a:p>
                    <a:p>
                      <a:pPr marL="342900" indent="-342900">
                        <a:buFont typeface="Wingdings" panose="05000000000000000000" pitchFamily="2" charset="2"/>
                        <a:buChar char="§"/>
                      </a:pPr>
                      <a:r>
                        <a:rPr lang="en-GB" sz="2000" dirty="0">
                          <a:solidFill>
                            <a:srgbClr val="425563"/>
                          </a:solidFill>
                        </a:rPr>
                        <a:t>Specific arrangements may be needed to support individuals in post during 3-6 month period</a:t>
                      </a:r>
                    </a:p>
                    <a:p>
                      <a:pPr marL="342900" indent="-342900">
                        <a:buFont typeface="Wingdings" panose="05000000000000000000" pitchFamily="2" charset="2"/>
                        <a:buChar char="§"/>
                      </a:pPr>
                      <a:r>
                        <a:rPr lang="en-GB" sz="2000" dirty="0">
                          <a:solidFill>
                            <a:srgbClr val="425563"/>
                          </a:solidFill>
                        </a:rPr>
                        <a:t>Trainee/learners could be removed</a:t>
                      </a:r>
                    </a:p>
                  </a:txBody>
                  <a:tcPr/>
                </a:tc>
                <a:extLst>
                  <a:ext uri="{0D108BD9-81ED-4DB2-BD59-A6C34878D82A}">
                    <a16:rowId xmlns:a16="http://schemas.microsoft.com/office/drawing/2014/main" val="2409631912"/>
                  </a:ext>
                </a:extLst>
              </a:tr>
            </a:tbl>
          </a:graphicData>
        </a:graphic>
      </p:graphicFrame>
    </p:spTree>
    <p:extLst>
      <p:ext uri="{BB962C8B-B14F-4D97-AF65-F5344CB8AC3E}">
        <p14:creationId xmlns:p14="http://schemas.microsoft.com/office/powerpoint/2010/main" val="1706047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7A518F8-AB45-463F-B118-EEC2E323730F}"/>
              </a:ext>
            </a:extLst>
          </p:cNvPr>
          <p:cNvSpPr>
            <a:spLocks noGrp="1"/>
          </p:cNvSpPr>
          <p:nvPr>
            <p:ph type="title"/>
          </p:nvPr>
        </p:nvSpPr>
        <p:spPr/>
        <p:txBody>
          <a:bodyPr/>
          <a:lstStyle/>
          <a:p>
            <a:r>
              <a:rPr lang="en-GB" dirty="0"/>
              <a:t>Escalating Concerns</a:t>
            </a:r>
          </a:p>
        </p:txBody>
      </p:sp>
      <p:sp>
        <p:nvSpPr>
          <p:cNvPr id="5" name="Content Placeholder 1">
            <a:extLst>
              <a:ext uri="{FF2B5EF4-FFF2-40B4-BE49-F238E27FC236}">
                <a16:creationId xmlns:a16="http://schemas.microsoft.com/office/drawing/2014/main" id="{13969CC7-A509-97C9-0A07-C870DBCFBD13}"/>
              </a:ext>
            </a:extLst>
          </p:cNvPr>
          <p:cNvSpPr>
            <a:spLocks noGrp="1"/>
          </p:cNvSpPr>
          <p:nvPr>
            <p:ph idx="1"/>
          </p:nvPr>
        </p:nvSpPr>
        <p:spPr>
          <a:xfrm>
            <a:off x="432000" y="1973346"/>
            <a:ext cx="11088000" cy="3456000"/>
          </a:xfrm>
        </p:spPr>
        <p:txBody>
          <a:bodyPr>
            <a:normAutofit fontScale="92500" lnSpcReduction="20000"/>
          </a:bodyPr>
          <a:lstStyle/>
          <a:p>
            <a:pPr marL="0" indent="0">
              <a:buNone/>
            </a:pPr>
            <a:r>
              <a:rPr lang="en-GB" sz="2200" dirty="0"/>
              <a:t>NHS England has developed a pathway for learners to raise, and where appropriate, escalate concerns. </a:t>
            </a:r>
          </a:p>
          <a:p>
            <a:pPr marL="0" indent="0">
              <a:buNone/>
            </a:pPr>
            <a:endParaRPr lang="en-GB" sz="600" dirty="0"/>
          </a:p>
          <a:p>
            <a:pPr marL="0" indent="0">
              <a:buNone/>
            </a:pPr>
            <a:r>
              <a:rPr lang="en-GB" sz="2200" dirty="0"/>
              <a:t>Step 1 – In the clinical environment: speak to senior clinician/educational supervisor/ward manager; Freedom to Speak Up Guardian</a:t>
            </a:r>
          </a:p>
          <a:p>
            <a:pPr marL="0" indent="0">
              <a:buNone/>
            </a:pPr>
            <a:endParaRPr lang="en-GB" sz="600" dirty="0"/>
          </a:p>
          <a:p>
            <a:pPr marL="0" indent="0">
              <a:buNone/>
            </a:pPr>
            <a:r>
              <a:rPr lang="en-GB" sz="2200" dirty="0"/>
              <a:t>Step 2 – If no resolution with STEP 1, contact programme director, personal tutor, link tutor, Head of School, Director of medical Education, Educational Institution, HEI</a:t>
            </a:r>
          </a:p>
          <a:p>
            <a:pPr marL="0" indent="0">
              <a:buNone/>
            </a:pPr>
            <a:endParaRPr lang="en-GB" sz="600" dirty="0"/>
          </a:p>
          <a:p>
            <a:pPr marL="0" indent="0">
              <a:buNone/>
            </a:pPr>
            <a:r>
              <a:rPr lang="en-GB" sz="2200" b="1" dirty="0"/>
              <a:t>Escalate to the Quality Team</a:t>
            </a:r>
          </a:p>
          <a:p>
            <a:pPr marL="0" indent="0">
              <a:buNone/>
            </a:pPr>
            <a:r>
              <a:rPr lang="en-GB" sz="2200" dirty="0"/>
              <a:t>Step 3 – If no resolution after STEP 1 and 2, or you feel them inappropriate for your individual concern, please complete the form available via the NHS England website and NHS England Quality Panel SharePoint Site.</a:t>
            </a:r>
          </a:p>
        </p:txBody>
      </p:sp>
    </p:spTree>
    <p:extLst>
      <p:ext uri="{BB962C8B-B14F-4D97-AF65-F5344CB8AC3E}">
        <p14:creationId xmlns:p14="http://schemas.microsoft.com/office/powerpoint/2010/main" val="2517090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1B76D91-8C36-CCDE-AAEE-5C160579506C}"/>
              </a:ext>
            </a:extLst>
          </p:cNvPr>
          <p:cNvSpPr>
            <a:spLocks noGrp="1"/>
          </p:cNvSpPr>
          <p:nvPr>
            <p:ph type="title"/>
          </p:nvPr>
        </p:nvSpPr>
        <p:spPr/>
        <p:txBody>
          <a:bodyPr/>
          <a:lstStyle/>
          <a:p>
            <a:r>
              <a:rPr lang="en-GB" dirty="0"/>
              <a:t>Reporting</a:t>
            </a:r>
          </a:p>
        </p:txBody>
      </p:sp>
      <p:graphicFrame>
        <p:nvGraphicFramePr>
          <p:cNvPr id="5" name="Table 10">
            <a:extLst>
              <a:ext uri="{FF2B5EF4-FFF2-40B4-BE49-F238E27FC236}">
                <a16:creationId xmlns:a16="http://schemas.microsoft.com/office/drawing/2014/main" id="{E3F32A35-E0C6-66AD-7A65-798B4078FA59}"/>
              </a:ext>
            </a:extLst>
          </p:cNvPr>
          <p:cNvGraphicFramePr>
            <a:graphicFrameLocks noGrp="1"/>
          </p:cNvGraphicFramePr>
          <p:nvPr>
            <p:extLst>
              <p:ext uri="{D42A27DB-BD31-4B8C-83A1-F6EECF244321}">
                <p14:modId xmlns:p14="http://schemas.microsoft.com/office/powerpoint/2010/main" val="661104931"/>
              </p:ext>
            </p:extLst>
          </p:nvPr>
        </p:nvGraphicFramePr>
        <p:xfrm>
          <a:off x="483077" y="1628496"/>
          <a:ext cx="11137905" cy="3733800"/>
        </p:xfrm>
        <a:graphic>
          <a:graphicData uri="http://schemas.openxmlformats.org/drawingml/2006/table">
            <a:tbl>
              <a:tblPr firstRow="1" bandRow="1">
                <a:tableStyleId>{5940675A-B579-460E-94D1-54222C63F5DA}</a:tableStyleId>
              </a:tblPr>
              <a:tblGrid>
                <a:gridCol w="1860374">
                  <a:extLst>
                    <a:ext uri="{9D8B030D-6E8A-4147-A177-3AD203B41FA5}">
                      <a16:colId xmlns:a16="http://schemas.microsoft.com/office/drawing/2014/main" val="3112756535"/>
                    </a:ext>
                  </a:extLst>
                </a:gridCol>
                <a:gridCol w="2307458">
                  <a:extLst>
                    <a:ext uri="{9D8B030D-6E8A-4147-A177-3AD203B41FA5}">
                      <a16:colId xmlns:a16="http://schemas.microsoft.com/office/drawing/2014/main" val="177314977"/>
                    </a:ext>
                  </a:extLst>
                </a:gridCol>
                <a:gridCol w="3362809">
                  <a:extLst>
                    <a:ext uri="{9D8B030D-6E8A-4147-A177-3AD203B41FA5}">
                      <a16:colId xmlns:a16="http://schemas.microsoft.com/office/drawing/2014/main" val="3446787251"/>
                    </a:ext>
                  </a:extLst>
                </a:gridCol>
                <a:gridCol w="3607264">
                  <a:extLst>
                    <a:ext uri="{9D8B030D-6E8A-4147-A177-3AD203B41FA5}">
                      <a16:colId xmlns:a16="http://schemas.microsoft.com/office/drawing/2014/main" val="1266832031"/>
                    </a:ext>
                  </a:extLst>
                </a:gridCol>
              </a:tblGrid>
              <a:tr h="370840">
                <a:tc>
                  <a:txBody>
                    <a:bodyPr/>
                    <a:lstStyle/>
                    <a:p>
                      <a:pPr algn="ctr"/>
                      <a:r>
                        <a:rPr lang="en-GB" sz="1900" b="1" dirty="0">
                          <a:solidFill>
                            <a:srgbClr val="425563"/>
                          </a:solidFill>
                        </a:rPr>
                        <a:t>Following the Quality Panel</a:t>
                      </a:r>
                    </a:p>
                  </a:txBody>
                  <a:tcPr/>
                </a:tc>
                <a:tc>
                  <a:txBody>
                    <a:bodyPr/>
                    <a:lstStyle/>
                    <a:p>
                      <a:r>
                        <a:rPr lang="en-GB" sz="1900" b="1" dirty="0">
                          <a:solidFill>
                            <a:srgbClr val="425563"/>
                          </a:solidFill>
                        </a:rPr>
                        <a:t>Action</a:t>
                      </a:r>
                    </a:p>
                  </a:txBody>
                  <a:tcPr anchor="ctr"/>
                </a:tc>
                <a:tc>
                  <a:txBody>
                    <a:bodyPr/>
                    <a:lstStyle/>
                    <a:p>
                      <a:r>
                        <a:rPr lang="en-GB" sz="1900" b="1" dirty="0">
                          <a:solidFill>
                            <a:srgbClr val="425563"/>
                          </a:solidFill>
                        </a:rPr>
                        <a:t>Action Owner</a:t>
                      </a:r>
                    </a:p>
                  </a:txBody>
                  <a:tcPr anchor="ctr"/>
                </a:tc>
                <a:tc>
                  <a:txBody>
                    <a:bodyPr/>
                    <a:lstStyle/>
                    <a:p>
                      <a:r>
                        <a:rPr lang="en-GB" sz="1900" b="1" dirty="0">
                          <a:solidFill>
                            <a:srgbClr val="425563"/>
                          </a:solidFill>
                        </a:rPr>
                        <a:t>Recipient</a:t>
                      </a:r>
                    </a:p>
                  </a:txBody>
                  <a:tcPr anchor="ctr"/>
                </a:tc>
                <a:extLst>
                  <a:ext uri="{0D108BD9-81ED-4DB2-BD59-A6C34878D82A}">
                    <a16:rowId xmlns:a16="http://schemas.microsoft.com/office/drawing/2014/main" val="379951456"/>
                  </a:ext>
                </a:extLst>
              </a:tr>
              <a:tr h="660861">
                <a:tc>
                  <a:txBody>
                    <a:bodyPr/>
                    <a:lstStyle/>
                    <a:p>
                      <a:pPr algn="ctr"/>
                      <a:r>
                        <a:rPr lang="en-GB" sz="1900" dirty="0">
                          <a:solidFill>
                            <a:srgbClr val="425563"/>
                          </a:solidFill>
                        </a:rPr>
                        <a:t>Weeks</a:t>
                      </a:r>
                    </a:p>
                    <a:p>
                      <a:pPr algn="ctr"/>
                      <a:r>
                        <a:rPr lang="en-GB" sz="1900" dirty="0">
                          <a:solidFill>
                            <a:srgbClr val="425563"/>
                          </a:solidFill>
                        </a:rPr>
                        <a:t>1 - 5</a:t>
                      </a:r>
                    </a:p>
                  </a:txBody>
                  <a:tcPr/>
                </a:tc>
                <a:tc>
                  <a:txBody>
                    <a:bodyPr/>
                    <a:lstStyle/>
                    <a:p>
                      <a:r>
                        <a:rPr lang="en-GB" sz="1900" dirty="0">
                          <a:solidFill>
                            <a:srgbClr val="425563"/>
                          </a:solidFill>
                        </a:rPr>
                        <a:t>Submit, check, amend and approve draft</a:t>
                      </a:r>
                    </a:p>
                    <a:p>
                      <a:endParaRPr lang="en-GB" sz="600" dirty="0">
                        <a:solidFill>
                          <a:srgbClr val="425563"/>
                        </a:solidFill>
                      </a:endParaRPr>
                    </a:p>
                  </a:txBody>
                  <a:tcPr/>
                </a:tc>
                <a:tc>
                  <a:txBody>
                    <a:bodyPr/>
                    <a:lstStyle/>
                    <a:p>
                      <a:r>
                        <a:rPr lang="en-GB" sz="1900" dirty="0">
                          <a:solidFill>
                            <a:srgbClr val="425563"/>
                          </a:solidFill>
                        </a:rPr>
                        <a:t>‘Note Taker’ and Programme Lead</a:t>
                      </a:r>
                    </a:p>
                  </a:txBody>
                  <a:tcPr/>
                </a:tc>
                <a:tc>
                  <a:txBody>
                    <a:bodyPr/>
                    <a:lstStyle/>
                    <a:p>
                      <a:r>
                        <a:rPr lang="en-GB" sz="1900" dirty="0">
                          <a:solidFill>
                            <a:srgbClr val="425563"/>
                          </a:solidFill>
                        </a:rPr>
                        <a:t>Quality Team</a:t>
                      </a:r>
                    </a:p>
                  </a:txBody>
                  <a:tcPr/>
                </a:tc>
                <a:extLst>
                  <a:ext uri="{0D108BD9-81ED-4DB2-BD59-A6C34878D82A}">
                    <a16:rowId xmlns:a16="http://schemas.microsoft.com/office/drawing/2014/main" val="1214027134"/>
                  </a:ext>
                </a:extLst>
              </a:tr>
              <a:tr h="370840">
                <a:tc rowSpan="2">
                  <a:txBody>
                    <a:bodyPr/>
                    <a:lstStyle/>
                    <a:p>
                      <a:pPr algn="ctr"/>
                      <a:r>
                        <a:rPr lang="en-GB" sz="1900" dirty="0">
                          <a:solidFill>
                            <a:srgbClr val="425563"/>
                          </a:solidFill>
                        </a:rPr>
                        <a:t>Week 6</a:t>
                      </a:r>
                    </a:p>
                  </a:txBody>
                  <a:tcPr/>
                </a:tc>
                <a:tc rowSpan="2">
                  <a:txBody>
                    <a:bodyPr/>
                    <a:lstStyle/>
                    <a:p>
                      <a:r>
                        <a:rPr lang="en-GB" sz="1900" dirty="0">
                          <a:solidFill>
                            <a:srgbClr val="425563"/>
                          </a:solidFill>
                        </a:rPr>
                        <a:t>Disseminate the final version of the Report</a:t>
                      </a:r>
                    </a:p>
                  </a:txBody>
                  <a:tcPr/>
                </a:tc>
                <a:tc>
                  <a:txBody>
                    <a:bodyPr/>
                    <a:lstStyle/>
                    <a:p>
                      <a:r>
                        <a:rPr lang="en-GB" sz="1900" dirty="0">
                          <a:solidFill>
                            <a:srgbClr val="425563"/>
                          </a:solidFill>
                        </a:rPr>
                        <a:t>Quality Team</a:t>
                      </a:r>
                    </a:p>
                  </a:txBody>
                  <a:tcPr/>
                </a:tc>
                <a:tc>
                  <a:txBody>
                    <a:bodyPr/>
                    <a:lstStyle/>
                    <a:p>
                      <a:r>
                        <a:rPr lang="en-GB" sz="1900" dirty="0">
                          <a:solidFill>
                            <a:srgbClr val="425563"/>
                          </a:solidFill>
                        </a:rPr>
                        <a:t>Heads of Quality, Programme Team Lead, Programme Lead, and external partners where learners are trained</a:t>
                      </a:r>
                    </a:p>
                    <a:p>
                      <a:endParaRPr lang="en-GB" sz="600" dirty="0">
                        <a:solidFill>
                          <a:srgbClr val="425563"/>
                        </a:solidFill>
                      </a:endParaRPr>
                    </a:p>
                  </a:txBody>
                  <a:tcPr/>
                </a:tc>
                <a:extLst>
                  <a:ext uri="{0D108BD9-81ED-4DB2-BD59-A6C34878D82A}">
                    <a16:rowId xmlns:a16="http://schemas.microsoft.com/office/drawing/2014/main" val="1507477776"/>
                  </a:ext>
                </a:extLst>
              </a:tr>
              <a:tr h="370840">
                <a:tc vMerge="1">
                  <a:txBody>
                    <a:bodyPr/>
                    <a:lstStyle/>
                    <a:p>
                      <a:pPr algn="ctr"/>
                      <a:endParaRPr lang="en-GB" sz="1900" dirty="0"/>
                    </a:p>
                  </a:txBody>
                  <a:tcPr anchor="ctr"/>
                </a:tc>
                <a:tc vMerge="1">
                  <a:txBody>
                    <a:bodyPr/>
                    <a:lstStyle/>
                    <a:p>
                      <a:endParaRPr lang="en-GB" sz="1900" dirty="0"/>
                    </a:p>
                  </a:txBody>
                  <a:tcPr/>
                </a:tc>
                <a:tc>
                  <a:txBody>
                    <a:bodyPr/>
                    <a:lstStyle/>
                    <a:p>
                      <a:r>
                        <a:rPr lang="en-GB" sz="1900" dirty="0">
                          <a:solidFill>
                            <a:srgbClr val="425563"/>
                          </a:solidFill>
                        </a:rPr>
                        <a:t>Programme Manager / Coordinator</a:t>
                      </a:r>
                    </a:p>
                  </a:txBody>
                  <a:tcPr/>
                </a:tc>
                <a:tc>
                  <a:txBody>
                    <a:bodyPr/>
                    <a:lstStyle/>
                    <a:p>
                      <a:r>
                        <a:rPr lang="en-GB" sz="1900" dirty="0">
                          <a:solidFill>
                            <a:srgbClr val="425563"/>
                          </a:solidFill>
                        </a:rPr>
                        <a:t>All Learners on the Programme</a:t>
                      </a:r>
                    </a:p>
                    <a:p>
                      <a:endParaRPr lang="en-GB" sz="600" dirty="0">
                        <a:solidFill>
                          <a:srgbClr val="425563"/>
                        </a:solidFill>
                      </a:endParaRPr>
                    </a:p>
                  </a:txBody>
                  <a:tcPr/>
                </a:tc>
                <a:extLst>
                  <a:ext uri="{0D108BD9-81ED-4DB2-BD59-A6C34878D82A}">
                    <a16:rowId xmlns:a16="http://schemas.microsoft.com/office/drawing/2014/main" val="2577726604"/>
                  </a:ext>
                </a:extLst>
              </a:tr>
            </a:tbl>
          </a:graphicData>
        </a:graphic>
      </p:graphicFrame>
    </p:spTree>
    <p:extLst>
      <p:ext uri="{BB962C8B-B14F-4D97-AF65-F5344CB8AC3E}">
        <p14:creationId xmlns:p14="http://schemas.microsoft.com/office/powerpoint/2010/main" val="2761873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FBE884-987D-CD16-F290-A9DD0190E16D}"/>
              </a:ext>
            </a:extLst>
          </p:cNvPr>
          <p:cNvSpPr>
            <a:spLocks noGrp="1"/>
          </p:cNvSpPr>
          <p:nvPr>
            <p:ph type="title"/>
          </p:nvPr>
        </p:nvSpPr>
        <p:spPr/>
        <p:txBody>
          <a:bodyPr/>
          <a:lstStyle/>
          <a:p>
            <a:r>
              <a:rPr lang="en-GB" dirty="0"/>
              <a:t>Actions</a:t>
            </a:r>
          </a:p>
        </p:txBody>
      </p:sp>
      <p:sp>
        <p:nvSpPr>
          <p:cNvPr id="7" name="Content Placeholder 1">
            <a:extLst>
              <a:ext uri="{FF2B5EF4-FFF2-40B4-BE49-F238E27FC236}">
                <a16:creationId xmlns:a16="http://schemas.microsoft.com/office/drawing/2014/main" id="{564A0911-A940-3D9C-57B0-C2B9F9049060}"/>
              </a:ext>
            </a:extLst>
          </p:cNvPr>
          <p:cNvSpPr>
            <a:spLocks noGrp="1"/>
          </p:cNvSpPr>
          <p:nvPr>
            <p:ph idx="1"/>
          </p:nvPr>
        </p:nvSpPr>
        <p:spPr>
          <a:xfrm>
            <a:off x="432000" y="1973346"/>
            <a:ext cx="11088000" cy="3456000"/>
          </a:xfrm>
        </p:spPr>
        <p:txBody>
          <a:bodyPr>
            <a:normAutofit fontScale="92500" lnSpcReduction="20000"/>
          </a:bodyPr>
          <a:lstStyle/>
          <a:p>
            <a:pPr marL="0" indent="0">
              <a:buNone/>
            </a:pPr>
            <a:r>
              <a:rPr lang="en-GB" sz="2200" b="1" dirty="0"/>
              <a:t>Programme Leads </a:t>
            </a:r>
            <a:r>
              <a:rPr lang="en-GB" sz="2200" dirty="0"/>
              <a:t>‘own’ the actions arising from the Quality Panel, and are expected to work with </a:t>
            </a:r>
            <a:r>
              <a:rPr lang="en-GB" sz="2200" b="1" dirty="0">
                <a:solidFill>
                  <a:srgbClr val="425563"/>
                </a:solidFill>
              </a:rPr>
              <a:t>Placement Organisation Leads </a:t>
            </a:r>
            <a:r>
              <a:rPr lang="en-GB" sz="2200" dirty="0">
                <a:solidFill>
                  <a:srgbClr val="425563"/>
                </a:solidFill>
              </a:rPr>
              <a:t>and others to resolve issues within the timeframes given on the next slide.</a:t>
            </a:r>
          </a:p>
          <a:p>
            <a:pPr marL="0" indent="0">
              <a:buNone/>
            </a:pPr>
            <a:endParaRPr lang="en-GB" sz="600" dirty="0"/>
          </a:p>
          <a:p>
            <a:pPr marL="0" indent="0">
              <a:buNone/>
            </a:pPr>
            <a:r>
              <a:rPr lang="en-GB" sz="2200" b="1" dirty="0"/>
              <a:t>The Quality Team </a:t>
            </a:r>
            <a:r>
              <a:rPr lang="en-GB" sz="2200" dirty="0">
                <a:solidFill>
                  <a:srgbClr val="425563"/>
                </a:solidFill>
              </a:rPr>
              <a:t>use the final report </a:t>
            </a:r>
            <a:r>
              <a:rPr lang="en-GB" sz="2200" dirty="0"/>
              <a:t>to understand common concerns across multiple locations and where there are location-specific issues, allowing comparison of quality across the local office patch. Dependent on the level of concern, the Quality Team will monitor action outcomes via the most appropriate Process.</a:t>
            </a:r>
          </a:p>
          <a:p>
            <a:pPr marL="0" indent="0">
              <a:buNone/>
            </a:pPr>
            <a:endParaRPr lang="en-GB" sz="600" dirty="0"/>
          </a:p>
          <a:p>
            <a:pPr marL="0" indent="0">
              <a:buNone/>
            </a:pPr>
            <a:r>
              <a:rPr lang="en-GB" sz="2200" b="1" dirty="0"/>
              <a:t>Learners</a:t>
            </a:r>
            <a:r>
              <a:rPr lang="en-GB" sz="2200" dirty="0"/>
              <a:t> have an important role to play in holding Programme Leads to account for progressing actions.</a:t>
            </a:r>
          </a:p>
          <a:p>
            <a:pPr marL="0" indent="0">
              <a:buNone/>
            </a:pPr>
            <a:endParaRPr lang="en-GB" sz="600" dirty="0"/>
          </a:p>
          <a:p>
            <a:pPr marL="0" indent="0">
              <a:buNone/>
            </a:pPr>
            <a:r>
              <a:rPr lang="en-GB" sz="2200" dirty="0"/>
              <a:t>If actions are not being progressed, they can be escalated to the Quality Team via the Escalating Concerns form.</a:t>
            </a:r>
          </a:p>
        </p:txBody>
      </p:sp>
    </p:spTree>
    <p:extLst>
      <p:ext uri="{BB962C8B-B14F-4D97-AF65-F5344CB8AC3E}">
        <p14:creationId xmlns:p14="http://schemas.microsoft.com/office/powerpoint/2010/main" val="2457909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FFA057E-102D-29C5-D0A7-9A0F6986FDDD}"/>
              </a:ext>
            </a:extLst>
          </p:cNvPr>
          <p:cNvSpPr txBox="1">
            <a:spLocks/>
          </p:cNvSpPr>
          <p:nvPr/>
        </p:nvSpPr>
        <p:spPr>
          <a:xfrm>
            <a:off x="1946152" y="1893394"/>
            <a:ext cx="8610600" cy="2662238"/>
          </a:xfrm>
          <a:prstGeom prst="rect">
            <a:avLst/>
          </a:prstGeom>
        </p:spPr>
        <p:txBody>
          <a:bodyPr/>
          <a:lstStyle>
            <a:lvl1pPr algn="l" defTabSz="457200" rtl="0" eaLnBrk="1" latinLnBrk="0" hangingPunct="1">
              <a:spcBef>
                <a:spcPct val="0"/>
              </a:spcBef>
              <a:buNone/>
              <a:defRPr sz="3600" b="1" kern="1200" baseline="0">
                <a:solidFill>
                  <a:srgbClr val="A00054"/>
                </a:solidFill>
                <a:latin typeface="+mj-lt"/>
                <a:ea typeface="+mj-ea"/>
                <a:cs typeface="+mj-cs"/>
              </a:defRPr>
            </a:lvl1pPr>
          </a:lstStyle>
          <a:p>
            <a:pPr algn="ctr"/>
            <a:r>
              <a:rPr lang="en-GB" sz="4800" dirty="0">
                <a:solidFill>
                  <a:srgbClr val="425563"/>
                </a:solidFill>
              </a:rPr>
              <a:t>Thank you for supporting Quality Panels</a:t>
            </a:r>
          </a:p>
        </p:txBody>
      </p:sp>
      <p:sp>
        <p:nvSpPr>
          <p:cNvPr id="6" name="TextBox 5">
            <a:extLst>
              <a:ext uri="{FF2B5EF4-FFF2-40B4-BE49-F238E27FC236}">
                <a16:creationId xmlns:a16="http://schemas.microsoft.com/office/drawing/2014/main" id="{81E4BE6C-7C8B-ECF2-5E99-48DA1D3BA46D}"/>
              </a:ext>
            </a:extLst>
          </p:cNvPr>
          <p:cNvSpPr txBox="1"/>
          <p:nvPr/>
        </p:nvSpPr>
        <p:spPr>
          <a:xfrm>
            <a:off x="2689201" y="4186300"/>
            <a:ext cx="7446269" cy="369332"/>
          </a:xfrm>
          <a:prstGeom prst="rect">
            <a:avLst/>
          </a:prstGeom>
          <a:noFill/>
        </p:spPr>
        <p:txBody>
          <a:bodyPr wrap="none" rtlCol="0">
            <a:spAutoFit/>
          </a:bodyPr>
          <a:lstStyle/>
          <a:p>
            <a:r>
              <a:rPr lang="en-GB" dirty="0">
                <a:solidFill>
                  <a:srgbClr val="425563"/>
                </a:solidFill>
              </a:rPr>
              <a:t>If you have any questions please email QualityPanels.sw@HEE.nhs.uk</a:t>
            </a:r>
          </a:p>
        </p:txBody>
      </p:sp>
    </p:spTree>
    <p:extLst>
      <p:ext uri="{BB962C8B-B14F-4D97-AF65-F5344CB8AC3E}">
        <p14:creationId xmlns:p14="http://schemas.microsoft.com/office/powerpoint/2010/main" val="2628413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Introduction</a:t>
            </a:r>
            <a:endParaRPr lang="en-GB" spc="-40" dirty="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726692"/>
            <a:ext cx="11088000" cy="4113678"/>
          </a:xfrm>
        </p:spPr>
        <p:txBody>
          <a:bodyPr>
            <a:normAutofit/>
          </a:bodyPr>
          <a:lstStyle/>
          <a:p>
            <a:pPr marL="0" indent="0">
              <a:buNone/>
            </a:pPr>
            <a:r>
              <a:rPr lang="en-GB" sz="2400" dirty="0"/>
              <a:t>Quality Panels explore an education and training programme across a specific geographical area.</a:t>
            </a:r>
          </a:p>
          <a:p>
            <a:pPr marL="0" indent="0">
              <a:buFont typeface="Arial"/>
              <a:buNone/>
            </a:pPr>
            <a:endParaRPr lang="en-GB" sz="700" dirty="0"/>
          </a:p>
          <a:p>
            <a:pPr marL="0" indent="0">
              <a:buFont typeface="Arial"/>
              <a:buNone/>
            </a:pPr>
            <a:r>
              <a:rPr lang="en-GB" sz="2400" dirty="0"/>
              <a:t>They enable us to recognise a department’s commitment to education.</a:t>
            </a:r>
          </a:p>
          <a:p>
            <a:pPr marL="0" indent="0">
              <a:buFont typeface="Arial"/>
              <a:buNone/>
            </a:pPr>
            <a:endParaRPr lang="en-GB" sz="700" dirty="0"/>
          </a:p>
          <a:p>
            <a:pPr marL="0" indent="0">
              <a:buFont typeface="Arial"/>
              <a:buNone/>
            </a:pPr>
            <a:r>
              <a:rPr lang="en-GB" sz="2400" dirty="0"/>
              <a:t>Where </a:t>
            </a:r>
            <a:r>
              <a:rPr lang="en-GB" sz="2400" dirty="0">
                <a:solidFill>
                  <a:srgbClr val="425563"/>
                </a:solidFill>
              </a:rPr>
              <a:t>appropriate, they provide </a:t>
            </a:r>
            <a:r>
              <a:rPr lang="en-GB" sz="2400" dirty="0"/>
              <a:t>us with evidence when support or action is required to raise the standard of a post to NHS England and regulatory requirements</a:t>
            </a:r>
          </a:p>
        </p:txBody>
      </p:sp>
      <p:graphicFrame>
        <p:nvGraphicFramePr>
          <p:cNvPr id="4" name="Table 3">
            <a:extLst>
              <a:ext uri="{FF2B5EF4-FFF2-40B4-BE49-F238E27FC236}">
                <a16:creationId xmlns:a16="http://schemas.microsoft.com/office/drawing/2014/main" id="{93C9C7BB-6243-887A-6DB4-4CD676C31DC6}"/>
              </a:ext>
            </a:extLst>
          </p:cNvPr>
          <p:cNvGraphicFramePr>
            <a:graphicFrameLocks noGrp="1"/>
          </p:cNvGraphicFramePr>
          <p:nvPr>
            <p:extLst>
              <p:ext uri="{D42A27DB-BD31-4B8C-83A1-F6EECF244321}">
                <p14:modId xmlns:p14="http://schemas.microsoft.com/office/powerpoint/2010/main" val="392594237"/>
              </p:ext>
            </p:extLst>
          </p:nvPr>
        </p:nvGraphicFramePr>
        <p:xfrm>
          <a:off x="447051" y="4914436"/>
          <a:ext cx="10988736" cy="853440"/>
        </p:xfrm>
        <a:graphic>
          <a:graphicData uri="http://schemas.openxmlformats.org/drawingml/2006/table">
            <a:tbl>
              <a:tblPr firstRow="1" bandRow="1">
                <a:tableStyleId>{5940675A-B579-460E-94D1-54222C63F5DA}</a:tableStyleId>
              </a:tblPr>
              <a:tblGrid>
                <a:gridCol w="1280642">
                  <a:extLst>
                    <a:ext uri="{9D8B030D-6E8A-4147-A177-3AD203B41FA5}">
                      <a16:colId xmlns:a16="http://schemas.microsoft.com/office/drawing/2014/main" val="619800861"/>
                    </a:ext>
                  </a:extLst>
                </a:gridCol>
                <a:gridCol w="9708094">
                  <a:extLst>
                    <a:ext uri="{9D8B030D-6E8A-4147-A177-3AD203B41FA5}">
                      <a16:colId xmlns:a16="http://schemas.microsoft.com/office/drawing/2014/main" val="2575964236"/>
                    </a:ext>
                  </a:extLst>
                </a:gridCol>
              </a:tblGrid>
              <a:tr h="325977">
                <a:tc>
                  <a:txBody>
                    <a:bodyPr/>
                    <a:lstStyle/>
                    <a:p>
                      <a:pPr algn="ctr"/>
                      <a:r>
                        <a:rPr lang="en-GB" sz="2200" b="1" dirty="0">
                          <a:solidFill>
                            <a:srgbClr val="425563"/>
                          </a:solidFill>
                        </a:rPr>
                        <a:t>Who</a:t>
                      </a:r>
                    </a:p>
                  </a:txBody>
                  <a:tcPr/>
                </a:tc>
                <a:tc>
                  <a:txBody>
                    <a:bodyPr/>
                    <a:lstStyle/>
                    <a:p>
                      <a:r>
                        <a:rPr lang="en-GB" sz="2200" kern="1200" dirty="0">
                          <a:solidFill>
                            <a:srgbClr val="425563"/>
                          </a:solidFill>
                          <a:effectLst/>
                          <a:latin typeface="+mn-lt"/>
                          <a:ea typeface="+mn-ea"/>
                          <a:cs typeface="+mn-cs"/>
                        </a:rPr>
                        <a:t>Small team with clinical input: Facilitator, Programme Leads, and Learners.</a:t>
                      </a:r>
                      <a:endParaRPr lang="en-GB" sz="2200" dirty="0">
                        <a:solidFill>
                          <a:srgbClr val="425563"/>
                        </a:solidFill>
                      </a:endParaRPr>
                    </a:p>
                  </a:txBody>
                  <a:tcPr/>
                </a:tc>
                <a:extLst>
                  <a:ext uri="{0D108BD9-81ED-4DB2-BD59-A6C34878D82A}">
                    <a16:rowId xmlns:a16="http://schemas.microsoft.com/office/drawing/2014/main" val="2005795494"/>
                  </a:ext>
                </a:extLst>
              </a:tr>
              <a:tr h="370840">
                <a:tc>
                  <a:txBody>
                    <a:bodyPr/>
                    <a:lstStyle/>
                    <a:p>
                      <a:pPr algn="ctr"/>
                      <a:r>
                        <a:rPr lang="en-GB" sz="2200" b="1" dirty="0">
                          <a:solidFill>
                            <a:srgbClr val="425563"/>
                          </a:solidFill>
                        </a:rPr>
                        <a:t>When</a:t>
                      </a:r>
                    </a:p>
                  </a:txBody>
                  <a:tcPr/>
                </a:tc>
                <a:tc>
                  <a:txBody>
                    <a:bodyPr/>
                    <a:lstStyle/>
                    <a:p>
                      <a:r>
                        <a:rPr lang="en-GB" sz="2200" dirty="0">
                          <a:solidFill>
                            <a:srgbClr val="425563"/>
                          </a:solidFill>
                        </a:rPr>
                        <a:t>Annually, at any point in the year appropriate for the Programme</a:t>
                      </a:r>
                    </a:p>
                  </a:txBody>
                  <a:tcPr/>
                </a:tc>
                <a:extLst>
                  <a:ext uri="{0D108BD9-81ED-4DB2-BD59-A6C34878D82A}">
                    <a16:rowId xmlns:a16="http://schemas.microsoft.com/office/drawing/2014/main" val="308966699"/>
                  </a:ext>
                </a:extLst>
              </a:tr>
            </a:tbl>
          </a:graphicData>
        </a:graphic>
      </p:graphicFrame>
    </p:spTree>
    <p:extLst>
      <p:ext uri="{BB962C8B-B14F-4D97-AF65-F5344CB8AC3E}">
        <p14:creationId xmlns:p14="http://schemas.microsoft.com/office/powerpoint/2010/main" val="3418343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81AE2CE-F62E-1516-BE32-137D9A948341}"/>
              </a:ext>
            </a:extLst>
          </p:cNvPr>
          <p:cNvSpPr>
            <a:spLocks noGrp="1"/>
          </p:cNvSpPr>
          <p:nvPr>
            <p:ph idx="1"/>
          </p:nvPr>
        </p:nvSpPr>
        <p:spPr>
          <a:xfrm>
            <a:off x="432000" y="1872074"/>
            <a:ext cx="11088000" cy="3456000"/>
          </a:xfrm>
        </p:spPr>
        <p:txBody>
          <a:bodyPr>
            <a:normAutofit fontScale="92500" lnSpcReduction="10000"/>
          </a:bodyPr>
          <a:lstStyle/>
          <a:p>
            <a:pPr marL="0" indent="0">
              <a:buNone/>
            </a:pPr>
            <a:r>
              <a:rPr lang="en-GB" sz="2200" dirty="0"/>
              <a:t>So that Quality Panels can be used to explore any learning programme we have used descriptors for key roles.</a:t>
            </a:r>
          </a:p>
          <a:p>
            <a:pPr marL="0" indent="0">
              <a:buNone/>
            </a:pPr>
            <a:endParaRPr lang="en-GB" sz="600" dirty="0"/>
          </a:p>
          <a:p>
            <a:pPr marL="0" indent="0">
              <a:buNone/>
            </a:pPr>
            <a:r>
              <a:rPr lang="en-GB" sz="2200" b="1" dirty="0"/>
              <a:t>Facilitator: </a:t>
            </a:r>
            <a:r>
              <a:rPr lang="en-GB" sz="2200" dirty="0"/>
              <a:t>A Lay Representative or other individual external to the Programme</a:t>
            </a:r>
          </a:p>
          <a:p>
            <a:pPr marL="0" indent="0">
              <a:buNone/>
            </a:pPr>
            <a:endParaRPr lang="en-GB" sz="300" dirty="0"/>
          </a:p>
          <a:p>
            <a:pPr marL="0" indent="0">
              <a:buNone/>
            </a:pPr>
            <a:r>
              <a:rPr lang="en-GB" sz="2200" b="1" dirty="0"/>
              <a:t>Learners: </a:t>
            </a:r>
            <a:r>
              <a:rPr lang="en-GB" sz="2200" dirty="0"/>
              <a:t>The individuals invited to provide feedback on the placements/posts/locations they/their peers have experienced</a:t>
            </a:r>
          </a:p>
          <a:p>
            <a:pPr marL="0" indent="0">
              <a:buNone/>
            </a:pPr>
            <a:endParaRPr lang="en-GB" sz="300" dirty="0"/>
          </a:p>
          <a:p>
            <a:pPr marL="0" indent="0">
              <a:buNone/>
            </a:pPr>
            <a:r>
              <a:rPr lang="en-GB" sz="2200" b="1" dirty="0"/>
              <a:t>Programme Lead </a:t>
            </a:r>
            <a:r>
              <a:rPr lang="en-GB" sz="2200" dirty="0"/>
              <a:t>e.g., Supervision and Assessment Leads, Training Programme Directors, Foundation Programme Directors, GP Associate Deans</a:t>
            </a:r>
          </a:p>
          <a:p>
            <a:pPr marL="0" indent="0">
              <a:buNone/>
            </a:pPr>
            <a:endParaRPr lang="en-GB" sz="300" dirty="0"/>
          </a:p>
          <a:p>
            <a:pPr marL="0" indent="0">
              <a:buNone/>
            </a:pPr>
            <a:r>
              <a:rPr lang="en-GB" sz="2200" b="1" dirty="0"/>
              <a:t>Programme Manager/Coordinator </a:t>
            </a:r>
            <a:r>
              <a:rPr lang="en-GB" sz="2200" dirty="0"/>
              <a:t>e.g., Education Programme Managers/Coordinators, GP Patch Administrators, Foundation Programme Coordinators, and Project Support Officers</a:t>
            </a:r>
          </a:p>
          <a:p>
            <a:endParaRPr lang="en-GB" dirty="0"/>
          </a:p>
        </p:txBody>
      </p:sp>
      <p:sp>
        <p:nvSpPr>
          <p:cNvPr id="4" name="Title 3">
            <a:extLst>
              <a:ext uri="{FF2B5EF4-FFF2-40B4-BE49-F238E27FC236}">
                <a16:creationId xmlns:a16="http://schemas.microsoft.com/office/drawing/2014/main" id="{97B4DFD9-3372-C962-4DE1-0C6F1AA4DB57}"/>
              </a:ext>
            </a:extLst>
          </p:cNvPr>
          <p:cNvSpPr>
            <a:spLocks noGrp="1"/>
          </p:cNvSpPr>
          <p:nvPr>
            <p:ph type="title"/>
          </p:nvPr>
        </p:nvSpPr>
        <p:spPr/>
        <p:txBody>
          <a:bodyPr/>
          <a:lstStyle/>
          <a:p>
            <a:r>
              <a:rPr lang="en-GB" dirty="0"/>
              <a:t>Roles</a:t>
            </a:r>
          </a:p>
        </p:txBody>
      </p:sp>
    </p:spTree>
    <p:extLst>
      <p:ext uri="{BB962C8B-B14F-4D97-AF65-F5344CB8AC3E}">
        <p14:creationId xmlns:p14="http://schemas.microsoft.com/office/powerpoint/2010/main" val="1905562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D8DDBC-EA1A-277E-E62B-E4F3136BED89}"/>
              </a:ext>
            </a:extLst>
          </p:cNvPr>
          <p:cNvSpPr>
            <a:spLocks noGrp="1"/>
          </p:cNvSpPr>
          <p:nvPr>
            <p:ph type="title"/>
          </p:nvPr>
        </p:nvSpPr>
        <p:spPr/>
        <p:txBody>
          <a:bodyPr/>
          <a:lstStyle/>
          <a:p>
            <a:r>
              <a:rPr lang="en-GB" dirty="0"/>
              <a:t>Quality Panel Process</a:t>
            </a:r>
          </a:p>
        </p:txBody>
      </p:sp>
      <p:graphicFrame>
        <p:nvGraphicFramePr>
          <p:cNvPr id="5" name="Diagram 4">
            <a:extLst>
              <a:ext uri="{FF2B5EF4-FFF2-40B4-BE49-F238E27FC236}">
                <a16:creationId xmlns:a16="http://schemas.microsoft.com/office/drawing/2014/main" id="{CCFBA169-96FA-BE1D-E28B-875E79EBEE7D}"/>
              </a:ext>
            </a:extLst>
          </p:cNvPr>
          <p:cNvGraphicFramePr/>
          <p:nvPr>
            <p:extLst>
              <p:ext uri="{D42A27DB-BD31-4B8C-83A1-F6EECF244321}">
                <p14:modId xmlns:p14="http://schemas.microsoft.com/office/powerpoint/2010/main" val="442227044"/>
              </p:ext>
            </p:extLst>
          </p:nvPr>
        </p:nvGraphicFramePr>
        <p:xfrm>
          <a:off x="2307058" y="1335796"/>
          <a:ext cx="7562446" cy="45385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a:extLst>
              <a:ext uri="{FF2B5EF4-FFF2-40B4-BE49-F238E27FC236}">
                <a16:creationId xmlns:a16="http://schemas.microsoft.com/office/drawing/2014/main" id="{31B499A6-1669-1F52-95FA-848DEFEF61DE}"/>
              </a:ext>
            </a:extLst>
          </p:cNvPr>
          <p:cNvGrpSpPr/>
          <p:nvPr/>
        </p:nvGrpSpPr>
        <p:grpSpPr>
          <a:xfrm>
            <a:off x="5350281" y="2884963"/>
            <a:ext cx="1476000" cy="1476000"/>
            <a:chOff x="0" y="0"/>
            <a:chExt cx="1152000" cy="1152000"/>
          </a:xfrm>
        </p:grpSpPr>
        <p:sp>
          <p:nvSpPr>
            <p:cNvPr id="7" name="Oval 6">
              <a:extLst>
                <a:ext uri="{FF2B5EF4-FFF2-40B4-BE49-F238E27FC236}">
                  <a16:creationId xmlns:a16="http://schemas.microsoft.com/office/drawing/2014/main" id="{25D5A66B-A5E0-A1AA-B40B-7BA0F9E34311}"/>
                </a:ext>
              </a:extLst>
            </p:cNvPr>
            <p:cNvSpPr/>
            <p:nvPr/>
          </p:nvSpPr>
          <p:spPr>
            <a:xfrm>
              <a:off x="0" y="0"/>
              <a:ext cx="1152000" cy="11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100" dirty="0">
                  <a:effectLst/>
                  <a:latin typeface="Arial" panose="020B0604020202020204" pitchFamily="34" charset="0"/>
                  <a:ea typeface="Calibri" panose="020F0502020204030204" pitchFamily="34" charset="0"/>
                  <a:cs typeface="Arial" panose="020B0604020202020204" pitchFamily="34" charset="0"/>
                </a:rPr>
                <a:t> </a:t>
              </a:r>
              <a:endParaRPr lang="en-GB" sz="1100" dirty="0">
                <a:effectLst/>
                <a:ea typeface="Calibri" panose="020F0502020204030204" pitchFamily="34" charset="0"/>
                <a:cs typeface="Arial" panose="020B0604020202020204" pitchFamily="34" charset="0"/>
              </a:endParaRPr>
            </a:p>
          </p:txBody>
        </p:sp>
        <p:sp>
          <p:nvSpPr>
            <p:cNvPr id="8" name="Text Box 2">
              <a:extLst>
                <a:ext uri="{FF2B5EF4-FFF2-40B4-BE49-F238E27FC236}">
                  <a16:creationId xmlns:a16="http://schemas.microsoft.com/office/drawing/2014/main" id="{6A4E79CF-DED9-8CD6-D6B8-9BCC82C6A459}"/>
                </a:ext>
              </a:extLst>
            </p:cNvPr>
            <p:cNvSpPr txBox="1">
              <a:spLocks noChangeArrowheads="1"/>
            </p:cNvSpPr>
            <p:nvPr/>
          </p:nvSpPr>
          <p:spPr bwMode="auto">
            <a:xfrm>
              <a:off x="28575" y="285750"/>
              <a:ext cx="1104900" cy="657225"/>
            </a:xfrm>
            <a:prstGeom prst="rect">
              <a:avLst/>
            </a:prstGeom>
            <a:noFill/>
            <a:ln w="9525">
              <a:noFill/>
              <a:miter lim="800000"/>
              <a:headEnd/>
              <a:tailEnd/>
            </a:ln>
          </p:spPr>
          <p:txBody>
            <a:bodyPr rot="0" vert="horz" wrap="square" lIns="91440" tIns="45720" rIns="91440" bIns="45720" anchor="t" anchorCtr="0">
              <a:noAutofit/>
            </a:bodyPr>
            <a:lstStyle/>
            <a:p>
              <a:pPr algn="ctr">
                <a:lnSpc>
                  <a:spcPct val="115000"/>
                </a:lnSpc>
                <a:spcAft>
                  <a:spcPts val="1000"/>
                </a:spcAft>
              </a:pPr>
              <a:r>
                <a:rPr lang="en-GB" sz="1400" dirty="0">
                  <a:solidFill>
                    <a:srgbClr val="FFFFFF"/>
                  </a:solidFill>
                  <a:effectLst/>
                  <a:latin typeface="Arial" panose="020B0604020202020204" pitchFamily="34" charset="0"/>
                  <a:ea typeface="Calibri" panose="020F0502020204030204" pitchFamily="34" charset="0"/>
                  <a:cs typeface="Arial" panose="020B0604020202020204" pitchFamily="34" charset="0"/>
                </a:rPr>
                <a:t>Improvements in the quality of training</a:t>
              </a:r>
              <a:endParaRPr lang="en-GB" sz="1400" dirty="0">
                <a:effectLst/>
                <a:latin typeface="Calibri" panose="020F0502020204030204" pitchFamily="34" charset="0"/>
                <a:ea typeface="Calibri" panose="020F0502020204030204" pitchFamily="34" charset="0"/>
                <a:cs typeface="Arial" panose="020B0604020202020204" pitchFamily="34" charset="0"/>
              </a:endParaRPr>
            </a:p>
          </p:txBody>
        </p:sp>
      </p:grpSp>
      <p:sp>
        <p:nvSpPr>
          <p:cNvPr id="9" name="Speech Bubble: Rectangle with Corners Rounded 8">
            <a:extLst>
              <a:ext uri="{FF2B5EF4-FFF2-40B4-BE49-F238E27FC236}">
                <a16:creationId xmlns:a16="http://schemas.microsoft.com/office/drawing/2014/main" id="{C58586E4-DEC1-2D83-E46A-F1A52AF9BC82}"/>
              </a:ext>
            </a:extLst>
          </p:cNvPr>
          <p:cNvSpPr/>
          <p:nvPr/>
        </p:nvSpPr>
        <p:spPr>
          <a:xfrm>
            <a:off x="7574427" y="1216065"/>
            <a:ext cx="2642509" cy="679449"/>
          </a:xfrm>
          <a:prstGeom prst="wedgeRoundRectCallout">
            <a:avLst>
              <a:gd name="adj1" fmla="val -78395"/>
              <a:gd name="adj2" fmla="val 37171"/>
              <a:gd name="adj3" fmla="val 16667"/>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a:solidFill>
                  <a:schemeClr val="tx1"/>
                </a:solidFill>
              </a:rPr>
              <a:t>Programme Leads and Quality Team arrange the Quality Panel</a:t>
            </a:r>
          </a:p>
        </p:txBody>
      </p:sp>
      <p:sp>
        <p:nvSpPr>
          <p:cNvPr id="10" name="Speech Bubble: Rectangle with Corners Rounded 9">
            <a:extLst>
              <a:ext uri="{FF2B5EF4-FFF2-40B4-BE49-F238E27FC236}">
                <a16:creationId xmlns:a16="http://schemas.microsoft.com/office/drawing/2014/main" id="{A2F58884-77D8-EA3C-4599-0EC566CE0917}"/>
              </a:ext>
            </a:extLst>
          </p:cNvPr>
          <p:cNvSpPr/>
          <p:nvPr/>
        </p:nvSpPr>
        <p:spPr>
          <a:xfrm>
            <a:off x="8474933" y="3505002"/>
            <a:ext cx="2008910" cy="807460"/>
          </a:xfrm>
          <a:prstGeom prst="wedgeRoundRectCallout">
            <a:avLst>
              <a:gd name="adj1" fmla="val -58280"/>
              <a:gd name="adj2" fmla="val -78848"/>
              <a:gd name="adj3" fmla="val 16667"/>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a:solidFill>
                  <a:schemeClr val="tx1"/>
                </a:solidFill>
              </a:rPr>
              <a:t>In advance of the Quality Panel, Programme Leads review ‘intelligence’</a:t>
            </a:r>
          </a:p>
        </p:txBody>
      </p:sp>
      <p:sp>
        <p:nvSpPr>
          <p:cNvPr id="11" name="Speech Bubble: Rectangle with Corners Rounded 10">
            <a:extLst>
              <a:ext uri="{FF2B5EF4-FFF2-40B4-BE49-F238E27FC236}">
                <a16:creationId xmlns:a16="http://schemas.microsoft.com/office/drawing/2014/main" id="{7F3183FB-9043-BACA-1AC9-A6ACC72EFAFE}"/>
              </a:ext>
            </a:extLst>
          </p:cNvPr>
          <p:cNvSpPr/>
          <p:nvPr/>
        </p:nvSpPr>
        <p:spPr>
          <a:xfrm>
            <a:off x="1692719" y="4844427"/>
            <a:ext cx="2123417" cy="1250444"/>
          </a:xfrm>
          <a:prstGeom prst="wedgeRoundRectCallout">
            <a:avLst>
              <a:gd name="adj1" fmla="val 46081"/>
              <a:gd name="adj2" fmla="val -66642"/>
              <a:gd name="adj3" fmla="val 16667"/>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a:solidFill>
                  <a:schemeClr val="tx1"/>
                </a:solidFill>
              </a:rPr>
              <a:t>The final report is shared within NHS England, with external partners where the learners are trained and with learners directly</a:t>
            </a:r>
          </a:p>
        </p:txBody>
      </p:sp>
      <p:sp>
        <p:nvSpPr>
          <p:cNvPr id="12" name="Speech Bubble: Rectangle with Corners Rounded 11">
            <a:extLst>
              <a:ext uri="{FF2B5EF4-FFF2-40B4-BE49-F238E27FC236}">
                <a16:creationId xmlns:a16="http://schemas.microsoft.com/office/drawing/2014/main" id="{C700B6EF-8983-904A-8F0F-5216BB8020CE}"/>
              </a:ext>
            </a:extLst>
          </p:cNvPr>
          <p:cNvSpPr/>
          <p:nvPr/>
        </p:nvSpPr>
        <p:spPr>
          <a:xfrm>
            <a:off x="1692718" y="1216065"/>
            <a:ext cx="2123417" cy="1250444"/>
          </a:xfrm>
          <a:prstGeom prst="wedgeRoundRectCallout">
            <a:avLst>
              <a:gd name="adj1" fmla="val 38904"/>
              <a:gd name="adj2" fmla="val 59667"/>
              <a:gd name="adj3" fmla="val 16667"/>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a:solidFill>
                  <a:schemeClr val="tx1"/>
                </a:solidFill>
              </a:rPr>
              <a:t>Programme Leads ‘own’ the actions. Dependent on the level of concern, the Quality Team monitors action outcomes</a:t>
            </a:r>
          </a:p>
        </p:txBody>
      </p:sp>
      <p:sp>
        <p:nvSpPr>
          <p:cNvPr id="13" name="Speech Bubble: Rectangle with Corners Rounded 12">
            <a:extLst>
              <a:ext uri="{FF2B5EF4-FFF2-40B4-BE49-F238E27FC236}">
                <a16:creationId xmlns:a16="http://schemas.microsoft.com/office/drawing/2014/main" id="{D0B19703-17D0-4FEE-A51E-DA561403017C}"/>
              </a:ext>
            </a:extLst>
          </p:cNvPr>
          <p:cNvSpPr/>
          <p:nvPr/>
        </p:nvSpPr>
        <p:spPr>
          <a:xfrm>
            <a:off x="8474933" y="4844427"/>
            <a:ext cx="2008800" cy="1250444"/>
          </a:xfrm>
          <a:prstGeom prst="wedgeRoundRectCallout">
            <a:avLst>
              <a:gd name="adj1" fmla="val -51359"/>
              <a:gd name="adj2" fmla="val -69966"/>
              <a:gd name="adj3" fmla="val 16667"/>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a:solidFill>
                  <a:schemeClr val="tx1"/>
                </a:solidFill>
              </a:rPr>
              <a:t>Where specific issues of concern need to be explored in advance Learner Representatives may be utilised to obtain ‘peer feedback’</a:t>
            </a:r>
          </a:p>
        </p:txBody>
      </p:sp>
    </p:spTree>
    <p:extLst>
      <p:ext uri="{BB962C8B-B14F-4D97-AF65-F5344CB8AC3E}">
        <p14:creationId xmlns:p14="http://schemas.microsoft.com/office/powerpoint/2010/main" val="2005862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737F429-3ED3-BE2A-BCDD-B0BA8B322499}"/>
              </a:ext>
            </a:extLst>
          </p:cNvPr>
          <p:cNvSpPr>
            <a:spLocks noGrp="1"/>
          </p:cNvSpPr>
          <p:nvPr>
            <p:ph idx="1"/>
          </p:nvPr>
        </p:nvSpPr>
        <p:spPr>
          <a:xfrm>
            <a:off x="432000" y="1973346"/>
            <a:ext cx="11088000" cy="3456000"/>
          </a:xfrm>
        </p:spPr>
        <p:txBody>
          <a:bodyPr>
            <a:normAutofit lnSpcReduction="10000"/>
          </a:bodyPr>
          <a:lstStyle/>
          <a:p>
            <a:pPr marL="0" indent="0">
              <a:buNone/>
            </a:pPr>
            <a:r>
              <a:rPr lang="en-GB" sz="2200" dirty="0"/>
              <a:t>Quality Panels should happen annually. They can take place at any point in the year, appropriate for the Programme.</a:t>
            </a:r>
          </a:p>
          <a:p>
            <a:pPr marL="0" indent="0">
              <a:buNone/>
            </a:pPr>
            <a:endParaRPr lang="en-GB" sz="600" dirty="0">
              <a:effectLst/>
              <a:ea typeface="Calibri" panose="020F0502020204030204" pitchFamily="34" charset="0"/>
              <a:cs typeface="Arial" panose="020B0604020202020204" pitchFamily="34" charset="0"/>
            </a:endParaRPr>
          </a:p>
          <a:p>
            <a:pPr marL="0" indent="0">
              <a:buNone/>
            </a:pPr>
            <a:r>
              <a:rPr lang="en-GB" sz="2200" dirty="0">
                <a:effectLst/>
                <a:ea typeface="Calibri" panose="020F0502020204030204" pitchFamily="34" charset="0"/>
                <a:cs typeface="Arial" panose="020B0604020202020204" pitchFamily="34" charset="0"/>
              </a:rPr>
              <a:t>Our expectation is that Quality Panels will take place virtually, unless there is good reason for them to take place face to face. This is to provide equity of access to panel members.</a:t>
            </a:r>
          </a:p>
          <a:p>
            <a:pPr marL="0" indent="0">
              <a:buNone/>
            </a:pPr>
            <a:endParaRPr lang="en-GB" sz="600" dirty="0"/>
          </a:p>
          <a:p>
            <a:pPr marL="0" indent="0">
              <a:buNone/>
            </a:pPr>
            <a:r>
              <a:rPr lang="en-GB" sz="2200" dirty="0"/>
              <a:t>We ask those organising the Quality Panel to be mindful of when learners rotate and time the panel to allow for useful feedback to be received from as many learners in each post.</a:t>
            </a:r>
          </a:p>
          <a:p>
            <a:pPr marL="0" indent="0">
              <a:buNone/>
            </a:pPr>
            <a:endParaRPr lang="en-GB" sz="600" dirty="0"/>
          </a:p>
          <a:p>
            <a:pPr marL="0" indent="0">
              <a:buNone/>
            </a:pPr>
            <a:r>
              <a:rPr lang="en-GB" sz="2200" dirty="0"/>
              <a:t>The timing of the panel should also allow for timely review of ‘intelligence’.</a:t>
            </a:r>
          </a:p>
          <a:p>
            <a:endParaRPr lang="en-GB" dirty="0"/>
          </a:p>
        </p:txBody>
      </p:sp>
      <p:sp>
        <p:nvSpPr>
          <p:cNvPr id="4" name="Title 3">
            <a:extLst>
              <a:ext uri="{FF2B5EF4-FFF2-40B4-BE49-F238E27FC236}">
                <a16:creationId xmlns:a16="http://schemas.microsoft.com/office/drawing/2014/main" id="{8356F44D-7999-C39E-CA81-73914A4C4B0F}"/>
              </a:ext>
            </a:extLst>
          </p:cNvPr>
          <p:cNvSpPr>
            <a:spLocks noGrp="1"/>
          </p:cNvSpPr>
          <p:nvPr>
            <p:ph type="title"/>
          </p:nvPr>
        </p:nvSpPr>
        <p:spPr/>
        <p:txBody>
          <a:bodyPr/>
          <a:lstStyle/>
          <a:p>
            <a:r>
              <a:rPr lang="en-GB" dirty="0"/>
              <a:t>When and Where?</a:t>
            </a:r>
          </a:p>
        </p:txBody>
      </p:sp>
    </p:spTree>
    <p:extLst>
      <p:ext uri="{BB962C8B-B14F-4D97-AF65-F5344CB8AC3E}">
        <p14:creationId xmlns:p14="http://schemas.microsoft.com/office/powerpoint/2010/main" val="638290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7D9BD30-EFE2-75AC-AE59-5D1A5E2D7291}"/>
              </a:ext>
            </a:extLst>
          </p:cNvPr>
          <p:cNvSpPr>
            <a:spLocks noGrp="1"/>
          </p:cNvSpPr>
          <p:nvPr>
            <p:ph type="title"/>
          </p:nvPr>
        </p:nvSpPr>
        <p:spPr/>
        <p:txBody>
          <a:bodyPr/>
          <a:lstStyle/>
          <a:p>
            <a:r>
              <a:rPr lang="en-GB" dirty="0"/>
              <a:t>Who?</a:t>
            </a:r>
          </a:p>
        </p:txBody>
      </p:sp>
      <p:sp>
        <p:nvSpPr>
          <p:cNvPr id="5" name="Content Placeholder 1">
            <a:extLst>
              <a:ext uri="{FF2B5EF4-FFF2-40B4-BE49-F238E27FC236}">
                <a16:creationId xmlns:a16="http://schemas.microsoft.com/office/drawing/2014/main" id="{B7F1EFF2-754B-6FC4-26D2-5A9BED6314A6}"/>
              </a:ext>
            </a:extLst>
          </p:cNvPr>
          <p:cNvSpPr>
            <a:spLocks noGrp="1"/>
          </p:cNvSpPr>
          <p:nvPr>
            <p:ph idx="1"/>
          </p:nvPr>
        </p:nvSpPr>
        <p:spPr>
          <a:xfrm>
            <a:off x="432000" y="1973346"/>
            <a:ext cx="11088000" cy="3456000"/>
          </a:xfrm>
        </p:spPr>
        <p:txBody>
          <a:bodyPr>
            <a:normAutofit/>
          </a:bodyPr>
          <a:lstStyle/>
          <a:p>
            <a:pPr marL="0" indent="0">
              <a:buNone/>
            </a:pPr>
            <a:r>
              <a:rPr lang="en-GB" sz="2200" dirty="0"/>
              <a:t>Quality Panels should be composed to encourage open communication, feedback, and discussion; those attending should feel comfortable in expressing their views in front of the other group members. </a:t>
            </a:r>
          </a:p>
          <a:p>
            <a:pPr marL="0" indent="0">
              <a:buNone/>
            </a:pPr>
            <a:endParaRPr lang="en-GB" sz="600" dirty="0"/>
          </a:p>
          <a:p>
            <a:pPr marL="0" indent="0">
              <a:buNone/>
            </a:pPr>
            <a:r>
              <a:rPr lang="en-GB" sz="2200" dirty="0"/>
              <a:t>We have asked that Quality Panel participation be limited to:</a:t>
            </a:r>
          </a:p>
          <a:p>
            <a:pPr marL="0" indent="0">
              <a:buNone/>
            </a:pPr>
            <a:endParaRPr lang="en-GB" sz="600" dirty="0"/>
          </a:p>
          <a:p>
            <a:pPr marL="342900" indent="-342900">
              <a:spcAft>
                <a:spcPts val="1200"/>
              </a:spcAft>
              <a:buClr>
                <a:schemeClr val="accent6"/>
              </a:buClr>
              <a:buFont typeface="Arial" panose="020B0604020202020204" pitchFamily="34" charset="0"/>
              <a:buChar char="•"/>
            </a:pPr>
            <a:r>
              <a:rPr lang="en-GB" dirty="0"/>
              <a:t>The Facilitator of the meeting </a:t>
            </a:r>
          </a:p>
          <a:p>
            <a:pPr marL="342900" indent="-342900">
              <a:spcAft>
                <a:spcPts val="1200"/>
              </a:spcAft>
              <a:buClr>
                <a:schemeClr val="accent6"/>
              </a:buClr>
              <a:buFont typeface="Arial" panose="020B0604020202020204" pitchFamily="34" charset="0"/>
              <a:buChar char="•"/>
            </a:pPr>
            <a:r>
              <a:rPr lang="en-GB" dirty="0"/>
              <a:t>Relevant Programme Lead(s)</a:t>
            </a:r>
          </a:p>
          <a:p>
            <a:pPr marL="342900" indent="-342900">
              <a:spcAft>
                <a:spcPts val="1200"/>
              </a:spcAft>
              <a:buClr>
                <a:schemeClr val="accent6"/>
              </a:buClr>
              <a:buFont typeface="Arial" panose="020B0604020202020204" pitchFamily="34" charset="0"/>
              <a:buChar char="•"/>
            </a:pPr>
            <a:r>
              <a:rPr lang="en-GB" dirty="0"/>
              <a:t>Learners</a:t>
            </a:r>
          </a:p>
        </p:txBody>
      </p:sp>
    </p:spTree>
    <p:extLst>
      <p:ext uri="{BB962C8B-B14F-4D97-AF65-F5344CB8AC3E}">
        <p14:creationId xmlns:p14="http://schemas.microsoft.com/office/powerpoint/2010/main" val="3633159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A4B971-2087-6C01-565D-FFC5055F1AF6}"/>
              </a:ext>
            </a:extLst>
          </p:cNvPr>
          <p:cNvSpPr>
            <a:spLocks noGrp="1"/>
          </p:cNvSpPr>
          <p:nvPr>
            <p:ph type="title"/>
          </p:nvPr>
        </p:nvSpPr>
        <p:spPr/>
        <p:txBody>
          <a:bodyPr/>
          <a:lstStyle/>
          <a:p>
            <a:r>
              <a:rPr lang="en-GB" dirty="0"/>
              <a:t>Representation</a:t>
            </a:r>
          </a:p>
        </p:txBody>
      </p:sp>
      <p:sp>
        <p:nvSpPr>
          <p:cNvPr id="5" name="Content Placeholder 1">
            <a:extLst>
              <a:ext uri="{FF2B5EF4-FFF2-40B4-BE49-F238E27FC236}">
                <a16:creationId xmlns:a16="http://schemas.microsoft.com/office/drawing/2014/main" id="{1661DE42-F016-EA49-A843-0483C9ED14E4}"/>
              </a:ext>
            </a:extLst>
          </p:cNvPr>
          <p:cNvSpPr>
            <a:spLocks noGrp="1"/>
          </p:cNvSpPr>
          <p:nvPr>
            <p:ph idx="1"/>
          </p:nvPr>
        </p:nvSpPr>
        <p:spPr>
          <a:xfrm>
            <a:off x="432000" y="1973346"/>
            <a:ext cx="11088000" cy="3456000"/>
          </a:xfrm>
        </p:spPr>
        <p:txBody>
          <a:bodyPr>
            <a:normAutofit/>
          </a:bodyPr>
          <a:lstStyle/>
          <a:p>
            <a:pPr marL="0" indent="0">
              <a:buNone/>
            </a:pPr>
            <a:r>
              <a:rPr lang="en-GB" sz="2200" dirty="0"/>
              <a:t>Posts should be grouped by Organisation and Site, then by Placement/Post Specialty area.</a:t>
            </a:r>
          </a:p>
          <a:p>
            <a:pPr marL="0" indent="0">
              <a:buNone/>
            </a:pPr>
            <a:endParaRPr lang="en-GB" sz="600" dirty="0"/>
          </a:p>
          <a:p>
            <a:pPr marL="0" indent="0">
              <a:buNone/>
            </a:pPr>
            <a:r>
              <a:rPr lang="en-GB" sz="2200" dirty="0"/>
              <a:t>Quality Panels should have learner representation for every Placement/Post/Location. </a:t>
            </a:r>
          </a:p>
          <a:p>
            <a:pPr marL="0" indent="0">
              <a:buNone/>
            </a:pPr>
            <a:endParaRPr lang="en-GB" sz="600" dirty="0"/>
          </a:p>
          <a:p>
            <a:pPr marL="0" indent="0">
              <a:buNone/>
            </a:pPr>
            <a:r>
              <a:rPr lang="en-GB" sz="2200" dirty="0"/>
              <a:t>However, if this is not possible due to large numbers etc, we have suggested that representatives be identified to explore education and training activity within a given location or area.</a:t>
            </a:r>
          </a:p>
        </p:txBody>
      </p:sp>
    </p:spTree>
    <p:extLst>
      <p:ext uri="{BB962C8B-B14F-4D97-AF65-F5344CB8AC3E}">
        <p14:creationId xmlns:p14="http://schemas.microsoft.com/office/powerpoint/2010/main" val="1951574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19A3047-CC4F-E38A-6649-57BE6EED8F3D}"/>
              </a:ext>
            </a:extLst>
          </p:cNvPr>
          <p:cNvSpPr>
            <a:spLocks noGrp="1"/>
          </p:cNvSpPr>
          <p:nvPr>
            <p:ph type="title"/>
          </p:nvPr>
        </p:nvSpPr>
        <p:spPr/>
        <p:txBody>
          <a:bodyPr/>
          <a:lstStyle/>
          <a:p>
            <a:r>
              <a:rPr lang="en-GB" dirty="0"/>
              <a:t>Organisation</a:t>
            </a:r>
          </a:p>
        </p:txBody>
      </p:sp>
      <p:sp>
        <p:nvSpPr>
          <p:cNvPr id="5" name="Content Placeholder 1">
            <a:extLst>
              <a:ext uri="{FF2B5EF4-FFF2-40B4-BE49-F238E27FC236}">
                <a16:creationId xmlns:a16="http://schemas.microsoft.com/office/drawing/2014/main" id="{90B08FAB-4F3A-BAA9-73C3-1D7C2E15480E}"/>
              </a:ext>
            </a:extLst>
          </p:cNvPr>
          <p:cNvSpPr>
            <a:spLocks noGrp="1"/>
          </p:cNvSpPr>
          <p:nvPr>
            <p:ph idx="1"/>
          </p:nvPr>
        </p:nvSpPr>
        <p:spPr>
          <a:xfrm>
            <a:off x="432000" y="1973346"/>
            <a:ext cx="11088000" cy="3456000"/>
          </a:xfrm>
        </p:spPr>
        <p:txBody>
          <a:bodyPr>
            <a:normAutofit/>
          </a:bodyPr>
          <a:lstStyle/>
          <a:p>
            <a:pPr marL="0" indent="0">
              <a:buNone/>
            </a:pPr>
            <a:r>
              <a:rPr lang="en-GB" sz="2200" dirty="0"/>
              <a:t>The Quality Team have a fundamental role in the organisation of a Quality Panel.</a:t>
            </a:r>
          </a:p>
          <a:p>
            <a:pPr marL="0" indent="0">
              <a:buNone/>
            </a:pPr>
            <a:endParaRPr lang="en-GB" sz="600" dirty="0"/>
          </a:p>
          <a:p>
            <a:pPr marL="0" indent="0">
              <a:buNone/>
            </a:pPr>
            <a:r>
              <a:rPr lang="en-GB" sz="2200" dirty="0"/>
              <a:t>However, direction should come from the relevant Programme Lead.</a:t>
            </a:r>
          </a:p>
        </p:txBody>
      </p:sp>
      <p:graphicFrame>
        <p:nvGraphicFramePr>
          <p:cNvPr id="8" name="Table 7">
            <a:extLst>
              <a:ext uri="{FF2B5EF4-FFF2-40B4-BE49-F238E27FC236}">
                <a16:creationId xmlns:a16="http://schemas.microsoft.com/office/drawing/2014/main" id="{A62960B1-E66D-946F-77DD-C84CBFC9AF75}"/>
              </a:ext>
            </a:extLst>
          </p:cNvPr>
          <p:cNvGraphicFramePr>
            <a:graphicFrameLocks noGrp="1"/>
          </p:cNvGraphicFramePr>
          <p:nvPr>
            <p:extLst>
              <p:ext uri="{D42A27DB-BD31-4B8C-83A1-F6EECF244321}">
                <p14:modId xmlns:p14="http://schemas.microsoft.com/office/powerpoint/2010/main" val="3166397106"/>
              </p:ext>
            </p:extLst>
          </p:nvPr>
        </p:nvGraphicFramePr>
        <p:xfrm>
          <a:off x="460907" y="3048113"/>
          <a:ext cx="8618985" cy="2914785"/>
        </p:xfrm>
        <a:graphic>
          <a:graphicData uri="http://schemas.openxmlformats.org/drawingml/2006/table">
            <a:tbl>
              <a:tblPr firstRow="1" firstCol="1" bandRow="1"/>
              <a:tblGrid>
                <a:gridCol w="2452334">
                  <a:extLst>
                    <a:ext uri="{9D8B030D-6E8A-4147-A177-3AD203B41FA5}">
                      <a16:colId xmlns:a16="http://schemas.microsoft.com/office/drawing/2014/main" val="409831845"/>
                    </a:ext>
                  </a:extLst>
                </a:gridCol>
                <a:gridCol w="6166651">
                  <a:extLst>
                    <a:ext uri="{9D8B030D-6E8A-4147-A177-3AD203B41FA5}">
                      <a16:colId xmlns:a16="http://schemas.microsoft.com/office/drawing/2014/main" val="1450808239"/>
                    </a:ext>
                  </a:extLst>
                </a:gridCol>
              </a:tblGrid>
              <a:tr h="358106">
                <a:tc>
                  <a:txBody>
                    <a:bodyPr/>
                    <a:lstStyle/>
                    <a:p>
                      <a:pPr>
                        <a:lnSpc>
                          <a:spcPct val="115000"/>
                        </a:lnSpc>
                        <a:spcAft>
                          <a:spcPts val="1000"/>
                        </a:spcAft>
                      </a:pPr>
                      <a:r>
                        <a:rPr lang="en-GB" sz="1100">
                          <a:solidFill>
                            <a:srgbClr val="425563"/>
                          </a:solidFill>
                          <a:effectLst/>
                          <a:latin typeface="Arial" panose="020B0604020202020204" pitchFamily="34" charset="0"/>
                          <a:ea typeface="Calibri" panose="020F0502020204030204" pitchFamily="34" charset="0"/>
                          <a:cs typeface="Arial" panose="020B0604020202020204" pitchFamily="34" charset="0"/>
                        </a:rPr>
                        <a:t> </a:t>
                      </a:r>
                      <a:endParaRPr lang="en-GB" sz="1100">
                        <a:solidFill>
                          <a:srgbClr val="425563"/>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800" b="1" dirty="0">
                          <a:solidFill>
                            <a:srgbClr val="425563"/>
                          </a:solidFill>
                          <a:effectLst/>
                          <a:latin typeface="Arial" panose="020B0604020202020204" pitchFamily="34" charset="0"/>
                          <a:ea typeface="Calibri" panose="020F0502020204030204" pitchFamily="34" charset="0"/>
                          <a:cs typeface="Arial" panose="020B0604020202020204" pitchFamily="34" charset="0"/>
                        </a:rPr>
                        <a:t>Activity</a:t>
                      </a:r>
                      <a:endParaRPr lang="en-GB" sz="1800" dirty="0">
                        <a:solidFill>
                          <a:srgbClr val="425563"/>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0019828"/>
                  </a:ext>
                </a:extLst>
              </a:tr>
              <a:tr h="700170">
                <a:tc>
                  <a:txBody>
                    <a:bodyPr/>
                    <a:lstStyle/>
                    <a:p>
                      <a:pPr>
                        <a:lnSpc>
                          <a:spcPct val="100000"/>
                        </a:lnSpc>
                        <a:spcBef>
                          <a:spcPts val="200"/>
                        </a:spcBef>
                        <a:spcAft>
                          <a:spcPts val="0"/>
                        </a:spcAft>
                      </a:pPr>
                      <a:endParaRPr lang="en-GB" sz="400" b="1" dirty="0">
                        <a:solidFill>
                          <a:srgbClr val="425563"/>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spcBef>
                          <a:spcPts val="200"/>
                        </a:spcBef>
                        <a:spcAft>
                          <a:spcPts val="1000"/>
                        </a:spcAft>
                      </a:pPr>
                      <a:r>
                        <a:rPr lang="en-GB" sz="1800" b="1" dirty="0">
                          <a:solidFill>
                            <a:srgbClr val="425563"/>
                          </a:solidFill>
                          <a:effectLst/>
                          <a:latin typeface="Arial" panose="020B0604020202020204" pitchFamily="34" charset="0"/>
                          <a:ea typeface="Calibri" panose="020F0502020204030204" pitchFamily="34" charset="0"/>
                          <a:cs typeface="Arial" panose="020B0604020202020204" pitchFamily="34" charset="0"/>
                        </a:rPr>
                        <a:t>Programme Lead</a:t>
                      </a:r>
                      <a:endParaRPr lang="en-GB" sz="1800" dirty="0">
                        <a:solidFill>
                          <a:srgbClr val="425563"/>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216000">
                        <a:lnSpc>
                          <a:spcPct val="100000"/>
                        </a:lnSpc>
                        <a:spcBef>
                          <a:spcPts val="600"/>
                        </a:spcBef>
                        <a:spcAft>
                          <a:spcPts val="0"/>
                        </a:spcAft>
                        <a:buFont typeface="Arial" panose="020B0604020202020204" pitchFamily="34" charset="0"/>
                        <a:buChar char="-"/>
                      </a:pPr>
                      <a:r>
                        <a:rPr lang="en-GB" sz="1800" dirty="0">
                          <a:solidFill>
                            <a:srgbClr val="425563"/>
                          </a:solidFill>
                          <a:effectLst/>
                          <a:latin typeface="Arial" panose="020B0604020202020204" pitchFamily="34" charset="0"/>
                          <a:ea typeface="Calibri" panose="020F0502020204030204" pitchFamily="34" charset="0"/>
                          <a:cs typeface="Times New Roman" panose="02020603050405020304" pitchFamily="18" charset="0"/>
                        </a:rPr>
                        <a:t>Identifies a date for the Quality Panel to take place </a:t>
                      </a:r>
                      <a:endParaRPr lang="en-GB" sz="1800" dirty="0">
                        <a:solidFill>
                          <a:srgbClr val="425563"/>
                        </a:solidFill>
                        <a:effectLst/>
                        <a:latin typeface="Calibri" panose="020F0502020204030204" pitchFamily="34" charset="0"/>
                        <a:ea typeface="Calibri" panose="020F0502020204030204" pitchFamily="34" charset="0"/>
                        <a:cs typeface="Times New Roman" panose="02020603050405020304" pitchFamily="18" charset="0"/>
                      </a:endParaRPr>
                    </a:p>
                    <a:p>
                      <a:pPr marL="0" lvl="0" indent="-216000">
                        <a:lnSpc>
                          <a:spcPct val="100000"/>
                        </a:lnSpc>
                        <a:spcBef>
                          <a:spcPts val="0"/>
                        </a:spcBef>
                        <a:spcAft>
                          <a:spcPts val="0"/>
                        </a:spcAft>
                        <a:buFont typeface="Arial" panose="020B0604020202020204" pitchFamily="34" charset="0"/>
                        <a:buChar char="-"/>
                      </a:pPr>
                      <a:r>
                        <a:rPr lang="en-GB" sz="1800" dirty="0">
                          <a:solidFill>
                            <a:srgbClr val="425563"/>
                          </a:solidFill>
                          <a:effectLst/>
                          <a:latin typeface="Arial" panose="020B0604020202020204" pitchFamily="34" charset="0"/>
                          <a:ea typeface="Calibri" panose="020F0502020204030204" pitchFamily="34" charset="0"/>
                          <a:cs typeface="Times New Roman" panose="02020603050405020304" pitchFamily="18" charset="0"/>
                        </a:rPr>
                        <a:t>Identify participants</a:t>
                      </a:r>
                      <a:endParaRPr lang="en-GB" sz="1800" dirty="0">
                        <a:solidFill>
                          <a:srgbClr val="425563"/>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1207175"/>
                  </a:ext>
                </a:extLst>
              </a:tr>
              <a:tr h="1856509">
                <a:tc>
                  <a:txBody>
                    <a:bodyPr/>
                    <a:lstStyle/>
                    <a:p>
                      <a:pPr>
                        <a:lnSpc>
                          <a:spcPct val="100000"/>
                        </a:lnSpc>
                        <a:spcBef>
                          <a:spcPts val="200"/>
                        </a:spcBef>
                        <a:spcAft>
                          <a:spcPts val="0"/>
                        </a:spcAft>
                      </a:pPr>
                      <a:endParaRPr lang="en-GB" sz="500" b="1" dirty="0">
                        <a:solidFill>
                          <a:srgbClr val="425563"/>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spcBef>
                          <a:spcPts val="200"/>
                        </a:spcBef>
                        <a:spcAft>
                          <a:spcPts val="1000"/>
                        </a:spcAft>
                      </a:pPr>
                      <a:r>
                        <a:rPr lang="en-GB" sz="1800" b="1" dirty="0">
                          <a:solidFill>
                            <a:srgbClr val="425563"/>
                          </a:solidFill>
                          <a:effectLst/>
                          <a:latin typeface="Arial" panose="020B0604020202020204" pitchFamily="34" charset="0"/>
                          <a:ea typeface="Calibri" panose="020F0502020204030204" pitchFamily="34" charset="0"/>
                          <a:cs typeface="Arial" panose="020B0604020202020204" pitchFamily="34" charset="0"/>
                        </a:rPr>
                        <a:t>Quality Team</a:t>
                      </a:r>
                      <a:endParaRPr lang="en-GB" sz="1800" dirty="0">
                        <a:solidFill>
                          <a:srgbClr val="425563"/>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216000">
                        <a:lnSpc>
                          <a:spcPct val="100000"/>
                        </a:lnSpc>
                        <a:spcBef>
                          <a:spcPts val="0"/>
                        </a:spcBef>
                        <a:spcAft>
                          <a:spcPts val="0"/>
                        </a:spcAft>
                        <a:buFont typeface="Arial" panose="020B0604020202020204" pitchFamily="34" charset="0"/>
                        <a:buChar char="-"/>
                      </a:pPr>
                      <a:r>
                        <a:rPr lang="en-GB" sz="1800" dirty="0">
                          <a:solidFill>
                            <a:srgbClr val="425563"/>
                          </a:solidFill>
                          <a:effectLst/>
                          <a:latin typeface="Arial" panose="020B0604020202020204" pitchFamily="34" charset="0"/>
                          <a:ea typeface="Calibri" panose="020F0502020204030204" pitchFamily="34" charset="0"/>
                          <a:cs typeface="Times New Roman" panose="02020603050405020304" pitchFamily="18" charset="0"/>
                        </a:rPr>
                        <a:t>Sends invites</a:t>
                      </a:r>
                      <a:endParaRPr lang="en-GB" sz="1800" dirty="0">
                        <a:solidFill>
                          <a:srgbClr val="425563"/>
                        </a:solidFill>
                        <a:effectLst/>
                        <a:latin typeface="Calibri" panose="020F0502020204030204" pitchFamily="34" charset="0"/>
                        <a:ea typeface="Calibri" panose="020F0502020204030204" pitchFamily="34" charset="0"/>
                        <a:cs typeface="Times New Roman" panose="02020603050405020304" pitchFamily="18" charset="0"/>
                      </a:endParaRPr>
                    </a:p>
                    <a:p>
                      <a:pPr marL="0" lvl="0" indent="-216000">
                        <a:lnSpc>
                          <a:spcPct val="100000"/>
                        </a:lnSpc>
                        <a:spcBef>
                          <a:spcPts val="0"/>
                        </a:spcBef>
                        <a:spcAft>
                          <a:spcPts val="0"/>
                        </a:spcAft>
                        <a:buFont typeface="Arial" panose="020B0604020202020204" pitchFamily="34" charset="0"/>
                        <a:buChar char="-"/>
                      </a:pPr>
                      <a:r>
                        <a:rPr lang="en-GB" sz="1800" dirty="0">
                          <a:solidFill>
                            <a:srgbClr val="425563"/>
                          </a:solidFill>
                          <a:effectLst/>
                          <a:latin typeface="Arial" panose="020B0604020202020204" pitchFamily="34" charset="0"/>
                          <a:ea typeface="Calibri" panose="020F0502020204030204" pitchFamily="34" charset="0"/>
                          <a:cs typeface="Times New Roman" panose="02020603050405020304" pitchFamily="18" charset="0"/>
                        </a:rPr>
                        <a:t>Identifies and confirms a Facilitator for the Quality Panel</a:t>
                      </a:r>
                      <a:endParaRPr lang="en-GB" sz="1800" dirty="0">
                        <a:solidFill>
                          <a:srgbClr val="425563"/>
                        </a:solidFill>
                        <a:effectLst/>
                        <a:latin typeface="Calibri" panose="020F0502020204030204" pitchFamily="34" charset="0"/>
                        <a:ea typeface="Calibri" panose="020F0502020204030204" pitchFamily="34" charset="0"/>
                        <a:cs typeface="Times New Roman" panose="02020603050405020304" pitchFamily="18" charset="0"/>
                      </a:endParaRPr>
                    </a:p>
                    <a:p>
                      <a:pPr marL="0" lvl="0" indent="-216000">
                        <a:lnSpc>
                          <a:spcPct val="100000"/>
                        </a:lnSpc>
                        <a:spcBef>
                          <a:spcPts val="0"/>
                        </a:spcBef>
                        <a:spcAft>
                          <a:spcPts val="0"/>
                        </a:spcAft>
                        <a:buFont typeface="Arial" panose="020B0604020202020204" pitchFamily="34" charset="0"/>
                        <a:buChar char="-"/>
                      </a:pPr>
                      <a:r>
                        <a:rPr lang="en-GB" sz="1800" dirty="0">
                          <a:solidFill>
                            <a:srgbClr val="425563"/>
                          </a:solidFill>
                          <a:effectLst/>
                          <a:latin typeface="Arial" panose="020B0604020202020204" pitchFamily="34" charset="0"/>
                          <a:ea typeface="Calibri" panose="020F0502020204030204" pitchFamily="34" charset="0"/>
                          <a:cs typeface="Times New Roman" panose="02020603050405020304" pitchFamily="18" charset="0"/>
                        </a:rPr>
                        <a:t>Identifies a learner that will act as Note Taker </a:t>
                      </a:r>
                    </a:p>
                    <a:p>
                      <a:pPr marL="0" lvl="0" indent="-216000">
                        <a:lnSpc>
                          <a:spcPct val="100000"/>
                        </a:lnSpc>
                        <a:spcBef>
                          <a:spcPts val="0"/>
                        </a:spcBef>
                        <a:spcAft>
                          <a:spcPts val="0"/>
                        </a:spcAft>
                        <a:buFont typeface="Arial" panose="020B0604020202020204" pitchFamily="34" charset="0"/>
                        <a:buChar char="-"/>
                      </a:pPr>
                      <a:r>
                        <a:rPr lang="en-GB" sz="1800" dirty="0">
                          <a:solidFill>
                            <a:srgbClr val="425563"/>
                          </a:solidFill>
                          <a:effectLst/>
                          <a:latin typeface="Arial" panose="020B0604020202020204" pitchFamily="34" charset="0"/>
                          <a:ea typeface="Calibri" panose="020F0502020204030204" pitchFamily="34" charset="0"/>
                          <a:cs typeface="Times New Roman" panose="02020603050405020304" pitchFamily="18" charset="0"/>
                        </a:rPr>
                        <a:t>Agrees an agenda with the Programme Lead</a:t>
                      </a:r>
                      <a:endParaRPr lang="en-GB" sz="1800" dirty="0">
                        <a:solidFill>
                          <a:srgbClr val="425563"/>
                        </a:solidFill>
                        <a:effectLst/>
                        <a:latin typeface="Calibri" panose="020F0502020204030204" pitchFamily="34" charset="0"/>
                        <a:ea typeface="Calibri" panose="020F0502020204030204" pitchFamily="34" charset="0"/>
                        <a:cs typeface="Times New Roman" panose="02020603050405020304" pitchFamily="18" charset="0"/>
                      </a:endParaRPr>
                    </a:p>
                    <a:p>
                      <a:pPr marL="0" lvl="0" indent="-216000">
                        <a:lnSpc>
                          <a:spcPct val="100000"/>
                        </a:lnSpc>
                        <a:spcBef>
                          <a:spcPts val="0"/>
                        </a:spcBef>
                        <a:spcAft>
                          <a:spcPts val="0"/>
                        </a:spcAft>
                        <a:buFont typeface="Arial" panose="020B0604020202020204" pitchFamily="34" charset="0"/>
                        <a:buChar char="-"/>
                      </a:pPr>
                      <a:r>
                        <a:rPr lang="en-GB" sz="1800" dirty="0">
                          <a:solidFill>
                            <a:srgbClr val="425563"/>
                          </a:solidFill>
                          <a:effectLst/>
                          <a:latin typeface="Arial" panose="020B0604020202020204" pitchFamily="34" charset="0"/>
                          <a:ea typeface="Calibri" panose="020F0502020204030204" pitchFamily="34" charset="0"/>
                          <a:cs typeface="Times New Roman" panose="02020603050405020304" pitchFamily="18" charset="0"/>
                        </a:rPr>
                        <a:t>Creates the agenda and disseminates it to attendees</a:t>
                      </a:r>
                      <a:endParaRPr lang="en-GB" sz="1800" dirty="0">
                        <a:solidFill>
                          <a:srgbClr val="425563"/>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1866261"/>
                  </a:ext>
                </a:extLst>
              </a:tr>
            </a:tbl>
          </a:graphicData>
        </a:graphic>
      </p:graphicFrame>
    </p:spTree>
    <p:extLst>
      <p:ext uri="{BB962C8B-B14F-4D97-AF65-F5344CB8AC3E}">
        <p14:creationId xmlns:p14="http://schemas.microsoft.com/office/powerpoint/2010/main" val="3893716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924DB2C-87B6-A72A-9FED-F56B28FD652B}"/>
              </a:ext>
            </a:extLst>
          </p:cNvPr>
          <p:cNvSpPr>
            <a:spLocks noGrp="1"/>
          </p:cNvSpPr>
          <p:nvPr>
            <p:ph type="title"/>
          </p:nvPr>
        </p:nvSpPr>
        <p:spPr/>
        <p:txBody>
          <a:bodyPr/>
          <a:lstStyle/>
          <a:p>
            <a:r>
              <a:rPr lang="en-GB" dirty="0"/>
              <a:t>Intelligence</a:t>
            </a:r>
          </a:p>
        </p:txBody>
      </p:sp>
      <p:sp>
        <p:nvSpPr>
          <p:cNvPr id="5" name="Content Placeholder 1">
            <a:extLst>
              <a:ext uri="{FF2B5EF4-FFF2-40B4-BE49-F238E27FC236}">
                <a16:creationId xmlns:a16="http://schemas.microsoft.com/office/drawing/2014/main" id="{D991048C-FCE7-4D9C-E9BA-14F56AE0BDDC}"/>
              </a:ext>
            </a:extLst>
          </p:cNvPr>
          <p:cNvSpPr>
            <a:spLocks noGrp="1"/>
          </p:cNvSpPr>
          <p:nvPr>
            <p:ph idx="1"/>
          </p:nvPr>
        </p:nvSpPr>
        <p:spPr>
          <a:xfrm>
            <a:off x="432000" y="1973346"/>
            <a:ext cx="11088000" cy="3456000"/>
          </a:xfrm>
        </p:spPr>
        <p:txBody>
          <a:bodyPr>
            <a:normAutofit fontScale="92500" lnSpcReduction="10000"/>
          </a:bodyPr>
          <a:lstStyle/>
          <a:p>
            <a:pPr marL="0" indent="0">
              <a:spcBef>
                <a:spcPts val="0"/>
              </a:spcBef>
              <a:buNone/>
            </a:pPr>
            <a:r>
              <a:rPr lang="en-GB" sz="2200" dirty="0">
                <a:effectLst/>
                <a:ea typeface="Calibri" panose="020F0502020204030204" pitchFamily="34" charset="0"/>
                <a:cs typeface="Arial" panose="020B0604020202020204" pitchFamily="34" charset="0"/>
              </a:rPr>
              <a:t>Quality Panels should be conversational and focused on current education and training experiences; any ‘intelligence’ should </a:t>
            </a:r>
            <a:r>
              <a:rPr lang="en-GB" sz="2200" i="1" dirty="0">
                <a:effectLst/>
                <a:ea typeface="Calibri" panose="020F0502020204030204" pitchFamily="34" charset="0"/>
                <a:cs typeface="Arial" panose="020B0604020202020204" pitchFamily="34" charset="0"/>
              </a:rPr>
              <a:t>inform </a:t>
            </a:r>
            <a:r>
              <a:rPr lang="en-GB" sz="2200" dirty="0">
                <a:effectLst/>
                <a:ea typeface="Calibri" panose="020F0502020204030204" pitchFamily="34" charset="0"/>
                <a:cs typeface="Arial" panose="020B0604020202020204" pitchFamily="34" charset="0"/>
              </a:rPr>
              <a:t>not </a:t>
            </a:r>
            <a:r>
              <a:rPr lang="en-GB" sz="2200" i="1" dirty="0">
                <a:effectLst/>
                <a:ea typeface="Calibri" panose="020F0502020204030204" pitchFamily="34" charset="0"/>
                <a:cs typeface="Arial" panose="020B0604020202020204" pitchFamily="34" charset="0"/>
              </a:rPr>
              <a:t>lead</a:t>
            </a:r>
            <a:r>
              <a:rPr lang="en-GB" sz="2200" dirty="0">
                <a:effectLst/>
                <a:ea typeface="Calibri" panose="020F0502020204030204" pitchFamily="34" charset="0"/>
                <a:cs typeface="Arial" panose="020B0604020202020204" pitchFamily="34" charset="0"/>
              </a:rPr>
              <a:t> this conversation.</a:t>
            </a:r>
          </a:p>
          <a:p>
            <a:pPr marL="0" indent="0">
              <a:spcBef>
                <a:spcPts val="0"/>
              </a:spcBef>
              <a:buNone/>
            </a:pPr>
            <a:endParaRPr lang="en-GB" sz="600" dirty="0">
              <a:effectLst/>
              <a:ea typeface="Calibri" panose="020F0502020204030204" pitchFamily="34" charset="0"/>
              <a:cs typeface="Arial" panose="020B0604020202020204" pitchFamily="34" charset="0"/>
            </a:endParaRPr>
          </a:p>
          <a:p>
            <a:pPr marL="0" indent="0">
              <a:spcBef>
                <a:spcPts val="0"/>
              </a:spcBef>
              <a:buNone/>
            </a:pPr>
            <a:r>
              <a:rPr lang="en-GB" sz="2200" b="1" dirty="0">
                <a:ea typeface="Calibri" panose="020F0502020204030204" pitchFamily="34" charset="0"/>
                <a:cs typeface="Arial" panose="020B0604020202020204" pitchFamily="34" charset="0"/>
              </a:rPr>
              <a:t>We do not advocate additional surveying for Quality Panels.</a:t>
            </a:r>
          </a:p>
          <a:p>
            <a:pPr marL="0" indent="0">
              <a:spcBef>
                <a:spcPts val="0"/>
              </a:spcBef>
              <a:buNone/>
            </a:pPr>
            <a:endParaRPr lang="en-GB" sz="600" b="1" dirty="0">
              <a:ea typeface="Calibri" panose="020F0502020204030204" pitchFamily="34" charset="0"/>
              <a:cs typeface="Arial" panose="020B0604020202020204" pitchFamily="34" charset="0"/>
            </a:endParaRPr>
          </a:p>
          <a:p>
            <a:pPr marL="0" indent="0">
              <a:spcBef>
                <a:spcPts val="0"/>
              </a:spcBef>
              <a:buNone/>
            </a:pPr>
            <a:r>
              <a:rPr lang="en-GB" sz="2200" dirty="0">
                <a:cs typeface="Arial" panose="020B0604020202020204" pitchFamily="34" charset="0"/>
              </a:rPr>
              <a:t>Programme Leads will review any relevant ‘intelligence’ pertaining to the programme in advance of the panel, so that this can inform the Quality Panel discussion. </a:t>
            </a:r>
          </a:p>
          <a:p>
            <a:pPr marL="0" indent="0">
              <a:spcBef>
                <a:spcPts val="0"/>
              </a:spcBef>
              <a:buNone/>
            </a:pPr>
            <a:endParaRPr lang="en-GB" sz="600" dirty="0">
              <a:cs typeface="Arial" panose="020B0604020202020204" pitchFamily="34" charset="0"/>
            </a:endParaRPr>
          </a:p>
          <a:p>
            <a:pPr marL="0" indent="0">
              <a:spcBef>
                <a:spcPts val="0"/>
              </a:spcBef>
              <a:buNone/>
            </a:pPr>
            <a:r>
              <a:rPr lang="en-GB" sz="2200" dirty="0">
                <a:cs typeface="Arial" panose="020B0604020202020204" pitchFamily="34" charset="0"/>
              </a:rPr>
              <a:t>Learner Representatives may be utilised to obtain ‘peer feedback’ by canvassing their colleagues, who have experience of other placements/posts/locations, using the Assessment Aid. </a:t>
            </a:r>
          </a:p>
          <a:p>
            <a:pPr marL="0" indent="0">
              <a:spcBef>
                <a:spcPts val="0"/>
              </a:spcBef>
              <a:buNone/>
            </a:pPr>
            <a:endParaRPr lang="en-GB" sz="600" dirty="0">
              <a:cs typeface="Arial" panose="020B0604020202020204" pitchFamily="34" charset="0"/>
            </a:endParaRPr>
          </a:p>
          <a:p>
            <a:pPr marL="0" indent="0">
              <a:spcBef>
                <a:spcPts val="0"/>
              </a:spcBef>
              <a:buNone/>
            </a:pPr>
            <a:r>
              <a:rPr lang="en-GB" sz="2200" dirty="0">
                <a:cs typeface="Arial" panose="020B0604020202020204" pitchFamily="34" charset="0"/>
              </a:rPr>
              <a:t>However, this is only encouraged where it is not possible to have all learners at the Quality Panel or where specific issues of concern need to be explored in advance.</a:t>
            </a:r>
          </a:p>
        </p:txBody>
      </p:sp>
    </p:spTree>
    <p:extLst>
      <p:ext uri="{BB962C8B-B14F-4D97-AF65-F5344CB8AC3E}">
        <p14:creationId xmlns:p14="http://schemas.microsoft.com/office/powerpoint/2010/main" val="2393688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HSD-Refresh-Theme-NOV1120B">
  <a:themeElements>
    <a:clrScheme name="Custom 2">
      <a:dk1>
        <a:srgbClr val="FFFFFF"/>
      </a:dk1>
      <a:lt1>
        <a:srgbClr val="231F20"/>
      </a:lt1>
      <a:dk2>
        <a:srgbClr val="005EB8"/>
      </a:dk2>
      <a:lt2>
        <a:srgbClr val="F4F6F8"/>
      </a:lt2>
      <a:accent1>
        <a:srgbClr val="003087"/>
      </a:accent1>
      <a:accent2>
        <a:srgbClr val="768692"/>
      </a:accent2>
      <a:accent3>
        <a:srgbClr val="C7CED3"/>
      </a:accent3>
      <a:accent4>
        <a:srgbClr val="99DDEB"/>
      </a:accent4>
      <a:accent5>
        <a:srgbClr val="80D2CC"/>
      </a:accent5>
      <a:accent6>
        <a:srgbClr val="425563"/>
      </a:accent6>
      <a:hlink>
        <a:srgbClr val="005EB8"/>
      </a:hlink>
      <a:folHlink>
        <a:srgbClr val="00308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HSD-PPT-Template-Refresh_NOV2020-B" id="{06B772CD-B1AE-2743-BE7F-0BA8B46714EA}" vid="{16F65E12-3586-BC44-90B1-43C17D3850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C9DA1DD791E0E4B936829246AD01A49" ma:contentTypeVersion="11" ma:contentTypeDescription="Create a new document." ma:contentTypeScope="" ma:versionID="1693375e09319aa6c0fdb29ebb57a098">
  <xsd:schema xmlns:xsd="http://www.w3.org/2001/XMLSchema" xmlns:xs="http://www.w3.org/2001/XMLSchema" xmlns:p="http://schemas.microsoft.com/office/2006/metadata/properties" xmlns:ns2="2a6d3a12-a96d-4c96-beb1-c87003e0493e" xmlns:ns3="8fa43309-1558-419d-8f8b-f017a12ccfaa" targetNamespace="http://schemas.microsoft.com/office/2006/metadata/properties" ma:root="true" ma:fieldsID="177c0164accbefb6f591896de097c1f8" ns2:_="" ns3:_="">
    <xsd:import namespace="2a6d3a12-a96d-4c96-beb1-c87003e0493e"/>
    <xsd:import namespace="8fa43309-1558-419d-8f8b-f017a12ccfa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6d3a12-a96d-4c96-beb1-c87003e049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2b5e471e-86a7-4573-b003-24887ebde44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fa43309-1558-419d-8f8b-f017a12ccfa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c8a70d9e-088b-4eff-9c9e-cd3224488c7f}" ma:internalName="TaxCatchAll" ma:showField="CatchAllData" ma:web="8fa43309-1558-419d-8f8b-f017a12ccfa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8fa43309-1558-419d-8f8b-f017a12ccfaa" xsi:nil="true"/>
    <lcf76f155ced4ddcb4097134ff3c332f xmlns="2a6d3a12-a96d-4c96-beb1-c87003e0493e">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1965732-D84B-48BF-9401-91E0738766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6d3a12-a96d-4c96-beb1-c87003e0493e"/>
    <ds:schemaRef ds:uri="8fa43309-1558-419d-8f8b-f017a12ccf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12B3C52-C4E5-4003-8240-632FDE102EAB}">
  <ds:schemaRefs>
    <ds:schemaRef ds:uri="http://purl.org/dc/dcmitype/"/>
    <ds:schemaRef ds:uri="http://schemas.microsoft.com/office/2006/metadata/properties"/>
    <ds:schemaRef ds:uri="http://schemas.openxmlformats.org/package/2006/metadata/core-properties"/>
    <ds:schemaRef ds:uri="f51a84ac-5ef7-4b0b-bd71-e269097bd152"/>
    <ds:schemaRef ds:uri="http://schemas.microsoft.com/office/2006/documentManagement/types"/>
    <ds:schemaRef ds:uri="http://schemas.microsoft.com/office/infopath/2007/PartnerControls"/>
    <ds:schemaRef ds:uri="http://purl.org/dc/elements/1.1/"/>
    <ds:schemaRef ds:uri="d1578f25-4d6e-4d4b-93b5-68c0610bc2f6"/>
    <ds:schemaRef ds:uri="http://www.w3.org/XML/1998/namespace"/>
    <ds:schemaRef ds:uri="http://purl.org/dc/terms/"/>
    <ds:schemaRef ds:uri="8fa43309-1558-419d-8f8b-f017a12ccfaa"/>
    <ds:schemaRef ds:uri="2a6d3a12-a96d-4c96-beb1-c87003e0493e"/>
  </ds:schemaRefs>
</ds:datastoreItem>
</file>

<file path=customXml/itemProps3.xml><?xml version="1.0" encoding="utf-8"?>
<ds:datastoreItem xmlns:ds="http://schemas.openxmlformats.org/officeDocument/2006/customXml" ds:itemID="{B7B6D4F5-ECA0-4A22-A4DD-3335756FD66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NHSD-Refresh-Theme-NOV1120B</Template>
  <TotalTime>1711</TotalTime>
  <Words>1302</Words>
  <Application>Microsoft Office PowerPoint</Application>
  <PresentationFormat>Widescreen</PresentationFormat>
  <Paragraphs>154</Paragraphs>
  <Slides>15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Wingdings</vt:lpstr>
      <vt:lpstr>NHSD-Refresh-Theme-NOV1120B</vt:lpstr>
      <vt:lpstr>Quality Panels</vt:lpstr>
      <vt:lpstr>Introduction</vt:lpstr>
      <vt:lpstr>Roles</vt:lpstr>
      <vt:lpstr>Quality Panel Process</vt:lpstr>
      <vt:lpstr>When and Where?</vt:lpstr>
      <vt:lpstr>Who?</vt:lpstr>
      <vt:lpstr>Representation</vt:lpstr>
      <vt:lpstr>Organisation</vt:lpstr>
      <vt:lpstr>Intelligence</vt:lpstr>
      <vt:lpstr>At the meeting</vt:lpstr>
      <vt:lpstr>Grades</vt:lpstr>
      <vt:lpstr>Escalating Concerns</vt:lpstr>
      <vt:lpstr>Reporting</vt:lpstr>
      <vt:lpstr>Actions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template</dc:title>
  <dc:creator>Gregory Wye</dc:creator>
  <cp:lastModifiedBy>Dee Holley</cp:lastModifiedBy>
  <cp:revision>62</cp:revision>
  <dcterms:created xsi:type="dcterms:W3CDTF">2020-11-30T10:49:03Z</dcterms:created>
  <dcterms:modified xsi:type="dcterms:W3CDTF">2023-07-19T13:06:53Z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0x0101002C9DA1DD791E0E4B936829246AD01A49</vt:lpwstr>
  </property>
  <property fmtid="{D5CDD505-2E9C-101B-9397-08002B2CF9AE}" pid="3" name="_dlc_DocIdItemGuid">
    <vt:lpwstr>56579ddb-1cdf-4035-9a3d-2da04fab6c26</vt:lpwstr>
  </property>
  <property fmtid="{D5CDD505-2E9C-101B-9397-08002B2CF9AE}" pid="4" name="MediaServiceImageTags">
    <vt:lpwstr/>
  </property>
</Properties>
</file>